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sldIdLst>
    <p:sldId id="256" r:id="rId6"/>
    <p:sldId id="258" r:id="rId7"/>
    <p:sldId id="259" r:id="rId8"/>
    <p:sldId id="292" r:id="rId9"/>
    <p:sldId id="260" r:id="rId10"/>
    <p:sldId id="261" r:id="rId11"/>
    <p:sldId id="263" r:id="rId12"/>
    <p:sldId id="264" r:id="rId13"/>
    <p:sldId id="266" r:id="rId14"/>
    <p:sldId id="267" r:id="rId15"/>
    <p:sldId id="268" r:id="rId16"/>
    <p:sldId id="269" r:id="rId17"/>
    <p:sldId id="270" r:id="rId18"/>
    <p:sldId id="271" r:id="rId19"/>
    <p:sldId id="272" r:id="rId20"/>
    <p:sldId id="273" r:id="rId21"/>
    <p:sldId id="274" r:id="rId22"/>
    <p:sldId id="276" r:id="rId23"/>
    <p:sldId id="278" r:id="rId24"/>
    <p:sldId id="279" r:id="rId25"/>
    <p:sldId id="281" r:id="rId26"/>
    <p:sldId id="282" r:id="rId27"/>
    <p:sldId id="275" r:id="rId28"/>
    <p:sldId id="283" r:id="rId29"/>
    <p:sldId id="284" r:id="rId30"/>
    <p:sldId id="285" r:id="rId31"/>
    <p:sldId id="287" r:id="rId32"/>
    <p:sldId id="288" r:id="rId33"/>
    <p:sldId id="303" r:id="rId34"/>
    <p:sldId id="289" r:id="rId35"/>
    <p:sldId id="290" r:id="rId36"/>
    <p:sldId id="291" r:id="rId37"/>
    <p:sldId id="293" r:id="rId38"/>
    <p:sldId id="294" r:id="rId39"/>
    <p:sldId id="295" r:id="rId40"/>
    <p:sldId id="299" r:id="rId41"/>
    <p:sldId id="300" r:id="rId42"/>
    <p:sldId id="296" r:id="rId43"/>
    <p:sldId id="297" r:id="rId44"/>
    <p:sldId id="298" r:id="rId45"/>
    <p:sldId id="301" r:id="rId4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1FCF0E-8EBA-793D-C489-EE73739912DE}" v="1" dt="2021-09-07T13:26:09.727"/>
    <p1510:client id="{5C4BF9D9-69D1-469C-8607-BA96265F9465}" v="128" dt="2021-09-07T13:32:18.615"/>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3" autoAdjust="0"/>
    <p:restoredTop sz="94660"/>
  </p:normalViewPr>
  <p:slideViewPr>
    <p:cSldViewPr snapToGrid="0">
      <p:cViewPr varScale="1">
        <p:scale>
          <a:sx n="61" d="100"/>
          <a:sy n="61" d="100"/>
        </p:scale>
        <p:origin x="84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C87E80-664D-4BF0-925E-C7BC3CC8C91B}"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nb-NO"/>
        </a:p>
      </dgm:t>
    </dgm:pt>
    <dgm:pt modelId="{5CC9A45D-8EDD-415E-A2C1-5A63258492D6}">
      <dgm:prSet phldrT="[Tekst]"/>
      <dgm:spPr>
        <a:solidFill>
          <a:schemeClr val="bg2">
            <a:alpha val="90000"/>
          </a:schemeClr>
        </a:solidFill>
      </dgm:spPr>
      <dgm:t>
        <a:bodyPr/>
        <a:lstStyle/>
        <a:p>
          <a:r>
            <a:rPr lang="nb-NO" dirty="0"/>
            <a:t>Eiendeler</a:t>
          </a:r>
        </a:p>
      </dgm:t>
    </dgm:pt>
    <dgm:pt modelId="{24C641CE-E0B0-4977-B8B8-0AEEADC486F3}" type="parTrans" cxnId="{04D32722-8C8C-444B-92ED-3FCA821C8505}">
      <dgm:prSet/>
      <dgm:spPr/>
      <dgm:t>
        <a:bodyPr/>
        <a:lstStyle/>
        <a:p>
          <a:endParaRPr lang="nb-NO"/>
        </a:p>
      </dgm:t>
    </dgm:pt>
    <dgm:pt modelId="{3F39779C-EAD0-4B4F-8EDE-42897DF397BC}" type="sibTrans" cxnId="{04D32722-8C8C-444B-92ED-3FCA821C8505}">
      <dgm:prSet/>
      <dgm:spPr/>
      <dgm:t>
        <a:bodyPr/>
        <a:lstStyle/>
        <a:p>
          <a:endParaRPr lang="nb-NO"/>
        </a:p>
      </dgm:t>
    </dgm:pt>
    <dgm:pt modelId="{722104CE-20B8-467B-8397-0E096E84A631}">
      <dgm:prSet phldrT="[Tekst]"/>
      <dgm:spPr/>
      <dgm:t>
        <a:bodyPr/>
        <a:lstStyle/>
        <a:p>
          <a:r>
            <a:rPr lang="nb-NO" dirty="0"/>
            <a:t>Egenkapital</a:t>
          </a:r>
        </a:p>
      </dgm:t>
    </dgm:pt>
    <dgm:pt modelId="{569CB874-E762-4CB1-96C3-752576FE9D39}" type="parTrans" cxnId="{140B45DC-88C6-4C55-87DC-C270EE6F76C8}">
      <dgm:prSet/>
      <dgm:spPr/>
      <dgm:t>
        <a:bodyPr/>
        <a:lstStyle/>
        <a:p>
          <a:endParaRPr lang="nb-NO"/>
        </a:p>
      </dgm:t>
    </dgm:pt>
    <dgm:pt modelId="{0485817A-A549-4A4D-87D8-A54CD24380EF}" type="sibTrans" cxnId="{140B45DC-88C6-4C55-87DC-C270EE6F76C8}">
      <dgm:prSet/>
      <dgm:spPr/>
      <dgm:t>
        <a:bodyPr/>
        <a:lstStyle/>
        <a:p>
          <a:endParaRPr lang="nb-NO"/>
        </a:p>
      </dgm:t>
    </dgm:pt>
    <dgm:pt modelId="{E726F522-F8FF-4FAB-8A51-EC5A50AC2851}">
      <dgm:prSet phldrT="[Tekst]"/>
      <dgm:spPr>
        <a:solidFill>
          <a:schemeClr val="bg2">
            <a:alpha val="90000"/>
          </a:schemeClr>
        </a:solidFill>
      </dgm:spPr>
      <dgm:t>
        <a:bodyPr/>
        <a:lstStyle/>
        <a:p>
          <a:r>
            <a:rPr lang="nb-NO" dirty="0"/>
            <a:t>EK / Gjeld</a:t>
          </a:r>
        </a:p>
      </dgm:t>
    </dgm:pt>
    <dgm:pt modelId="{BBF0423A-19B6-45EF-B24C-55A54AB945C9}" type="parTrans" cxnId="{2FE269BB-C04D-4117-A44D-74FBCE22A7BB}">
      <dgm:prSet/>
      <dgm:spPr/>
      <dgm:t>
        <a:bodyPr/>
        <a:lstStyle/>
        <a:p>
          <a:endParaRPr lang="nb-NO"/>
        </a:p>
      </dgm:t>
    </dgm:pt>
    <dgm:pt modelId="{76104CAE-D8BA-46C7-8390-29936A94F0FD}" type="sibTrans" cxnId="{2FE269BB-C04D-4117-A44D-74FBCE22A7BB}">
      <dgm:prSet/>
      <dgm:spPr/>
      <dgm:t>
        <a:bodyPr/>
        <a:lstStyle/>
        <a:p>
          <a:endParaRPr lang="nb-NO"/>
        </a:p>
      </dgm:t>
    </dgm:pt>
    <dgm:pt modelId="{12608633-A1B7-4E8B-AA9E-FEF46AAC94BA}">
      <dgm:prSet phldrT="[Tekst]"/>
      <dgm:spPr/>
      <dgm:t>
        <a:bodyPr/>
        <a:lstStyle/>
        <a:p>
          <a:r>
            <a:rPr lang="nb-NO" dirty="0"/>
            <a:t>Omløpsmidler</a:t>
          </a:r>
        </a:p>
      </dgm:t>
    </dgm:pt>
    <dgm:pt modelId="{AA54BFA0-D5AF-4BBB-A6A3-F4995C3E2172}" type="parTrans" cxnId="{C17ED1C9-B6FD-45C3-9685-0952E0D2AE1B}">
      <dgm:prSet/>
      <dgm:spPr/>
      <dgm:t>
        <a:bodyPr/>
        <a:lstStyle/>
        <a:p>
          <a:endParaRPr lang="nb-NO"/>
        </a:p>
      </dgm:t>
    </dgm:pt>
    <dgm:pt modelId="{AFAABFA4-550C-44F5-8EB3-FE01C135953A}" type="sibTrans" cxnId="{C17ED1C9-B6FD-45C3-9685-0952E0D2AE1B}">
      <dgm:prSet/>
      <dgm:spPr/>
      <dgm:t>
        <a:bodyPr/>
        <a:lstStyle/>
        <a:p>
          <a:endParaRPr lang="nb-NO"/>
        </a:p>
      </dgm:t>
    </dgm:pt>
    <dgm:pt modelId="{FE66433E-BE8C-48F5-9727-4B03FE1D519B}">
      <dgm:prSet phldrT="[Tekst]"/>
      <dgm:spPr/>
      <dgm:t>
        <a:bodyPr/>
        <a:lstStyle/>
        <a:p>
          <a:r>
            <a:rPr lang="nb-NO" dirty="0"/>
            <a:t>Anleggsmidler</a:t>
          </a:r>
        </a:p>
      </dgm:t>
    </dgm:pt>
    <dgm:pt modelId="{3A8F082F-3441-4A07-B31C-7112FD82088D}" type="parTrans" cxnId="{855BB871-4113-4676-99C4-F7DF74B85429}">
      <dgm:prSet/>
      <dgm:spPr/>
      <dgm:t>
        <a:bodyPr/>
        <a:lstStyle/>
        <a:p>
          <a:endParaRPr lang="nb-NO"/>
        </a:p>
      </dgm:t>
    </dgm:pt>
    <dgm:pt modelId="{87CB2AE1-40AF-480E-B580-3BCB2047817F}" type="sibTrans" cxnId="{855BB871-4113-4676-99C4-F7DF74B85429}">
      <dgm:prSet/>
      <dgm:spPr/>
      <dgm:t>
        <a:bodyPr/>
        <a:lstStyle/>
        <a:p>
          <a:endParaRPr lang="nb-NO"/>
        </a:p>
      </dgm:t>
    </dgm:pt>
    <dgm:pt modelId="{4AC58A38-6986-46FC-AD47-FDA341A6E373}">
      <dgm:prSet/>
      <dgm:spPr/>
      <dgm:t>
        <a:bodyPr/>
        <a:lstStyle/>
        <a:p>
          <a:r>
            <a:rPr lang="nb-NO" dirty="0" err="1"/>
            <a:t>Korts.gjeld</a:t>
          </a:r>
          <a:r>
            <a:rPr lang="nb-NO" dirty="0"/>
            <a:t> + </a:t>
          </a:r>
          <a:r>
            <a:rPr lang="nb-NO" dirty="0" err="1"/>
            <a:t>langs.gjeld</a:t>
          </a:r>
          <a:endParaRPr lang="nb-NO" dirty="0"/>
        </a:p>
      </dgm:t>
    </dgm:pt>
    <dgm:pt modelId="{41552987-66B6-4984-829D-BE26B4BB43EA}" type="parTrans" cxnId="{5974F020-AFC4-4508-A0D1-D658262525A8}">
      <dgm:prSet/>
      <dgm:spPr/>
      <dgm:t>
        <a:bodyPr/>
        <a:lstStyle/>
        <a:p>
          <a:endParaRPr lang="nb-NO"/>
        </a:p>
      </dgm:t>
    </dgm:pt>
    <dgm:pt modelId="{20878AE8-DFCF-4D11-B132-161A72727D22}" type="sibTrans" cxnId="{5974F020-AFC4-4508-A0D1-D658262525A8}">
      <dgm:prSet/>
      <dgm:spPr/>
      <dgm:t>
        <a:bodyPr/>
        <a:lstStyle/>
        <a:p>
          <a:endParaRPr lang="nb-NO"/>
        </a:p>
      </dgm:t>
    </dgm:pt>
    <dgm:pt modelId="{7EF12077-0588-4933-8EDA-708E5FC9CC46}">
      <dgm:prSet phldrT="[Tekst]"/>
      <dgm:spPr/>
      <dgm:t>
        <a:bodyPr/>
        <a:lstStyle/>
        <a:p>
          <a:r>
            <a:rPr lang="nb-NO" dirty="0"/>
            <a:t>Fond (NB: flere typer)</a:t>
          </a:r>
        </a:p>
      </dgm:t>
    </dgm:pt>
    <dgm:pt modelId="{40F858F0-D63D-4E7F-ABA7-DF8C9EF76C6C}" type="parTrans" cxnId="{40CAEB9C-898E-4F2A-B5BD-53C1F7970870}">
      <dgm:prSet/>
      <dgm:spPr/>
      <dgm:t>
        <a:bodyPr/>
        <a:lstStyle/>
        <a:p>
          <a:endParaRPr lang="nb-NO"/>
        </a:p>
      </dgm:t>
    </dgm:pt>
    <dgm:pt modelId="{F9622546-3B9B-4572-8E7F-1DB9BA319680}" type="sibTrans" cxnId="{40CAEB9C-898E-4F2A-B5BD-53C1F7970870}">
      <dgm:prSet/>
      <dgm:spPr/>
      <dgm:t>
        <a:bodyPr/>
        <a:lstStyle/>
        <a:p>
          <a:endParaRPr lang="nb-NO"/>
        </a:p>
      </dgm:t>
    </dgm:pt>
    <dgm:pt modelId="{E1F101CE-6360-4A2B-8761-D1ACEAC193AA}">
      <dgm:prSet phldrT="[Tekst]"/>
      <dgm:spPr/>
      <dgm:t>
        <a:bodyPr/>
        <a:lstStyle/>
        <a:p>
          <a:r>
            <a:rPr lang="nb-NO" dirty="0"/>
            <a:t>Kapitalkonto</a:t>
          </a:r>
        </a:p>
      </dgm:t>
    </dgm:pt>
    <dgm:pt modelId="{BECB0BE3-2435-4222-8092-0468EF00C1CC}" type="parTrans" cxnId="{EC6E4592-9D3E-424E-A1AD-605F4E6E09FF}">
      <dgm:prSet/>
      <dgm:spPr/>
      <dgm:t>
        <a:bodyPr/>
        <a:lstStyle/>
        <a:p>
          <a:endParaRPr lang="nb-NO"/>
        </a:p>
      </dgm:t>
    </dgm:pt>
    <dgm:pt modelId="{AE9BDC52-4690-4021-9549-B787A977D3EB}" type="sibTrans" cxnId="{EC6E4592-9D3E-424E-A1AD-605F4E6E09FF}">
      <dgm:prSet/>
      <dgm:spPr/>
      <dgm:t>
        <a:bodyPr/>
        <a:lstStyle/>
        <a:p>
          <a:endParaRPr lang="nb-NO"/>
        </a:p>
      </dgm:t>
    </dgm:pt>
    <dgm:pt modelId="{B4A1507B-FCE2-45AA-BF91-0838179BDF2F}">
      <dgm:prSet phldrT="[Tekst]"/>
      <dgm:spPr/>
      <dgm:t>
        <a:bodyPr/>
        <a:lstStyle/>
        <a:p>
          <a:r>
            <a:rPr lang="nb-NO" dirty="0" err="1"/>
            <a:t>Udisp</a:t>
          </a:r>
          <a:r>
            <a:rPr lang="nb-NO" dirty="0"/>
            <a:t>. mer/</a:t>
          </a:r>
          <a:r>
            <a:rPr lang="nb-NO" dirty="0" err="1"/>
            <a:t>mindreforb</a:t>
          </a:r>
          <a:r>
            <a:rPr lang="nb-NO" dirty="0"/>
            <a:t>.</a:t>
          </a:r>
        </a:p>
      </dgm:t>
    </dgm:pt>
    <dgm:pt modelId="{512A0BFB-578B-42DE-9AFE-5599B6111037}" type="parTrans" cxnId="{A1B8F613-B5F9-4D80-817A-B4E1A5D704F5}">
      <dgm:prSet/>
      <dgm:spPr/>
      <dgm:t>
        <a:bodyPr/>
        <a:lstStyle/>
        <a:p>
          <a:endParaRPr lang="nb-NO"/>
        </a:p>
      </dgm:t>
    </dgm:pt>
    <dgm:pt modelId="{8375AA2A-9D62-4203-9194-4EF7A7BD6C29}" type="sibTrans" cxnId="{A1B8F613-B5F9-4D80-817A-B4E1A5D704F5}">
      <dgm:prSet/>
      <dgm:spPr/>
      <dgm:t>
        <a:bodyPr/>
        <a:lstStyle/>
        <a:p>
          <a:endParaRPr lang="nb-NO"/>
        </a:p>
      </dgm:t>
    </dgm:pt>
    <dgm:pt modelId="{D1DC895C-5486-43BB-B62E-FB28FFC77823}">
      <dgm:prSet phldrT="[Tekst]"/>
      <dgm:spPr/>
      <dgm:t>
        <a:bodyPr/>
        <a:lstStyle/>
        <a:p>
          <a:r>
            <a:rPr lang="nb-NO" dirty="0"/>
            <a:t>Eiendom/bygg/anlegg</a:t>
          </a:r>
        </a:p>
      </dgm:t>
    </dgm:pt>
    <dgm:pt modelId="{BA9742C4-2A96-4301-BD41-38E44845AAB6}" type="parTrans" cxnId="{E5B0A0FF-9FE5-4188-835E-C79BAEB3247C}">
      <dgm:prSet/>
      <dgm:spPr/>
      <dgm:t>
        <a:bodyPr/>
        <a:lstStyle/>
        <a:p>
          <a:endParaRPr lang="nb-NO"/>
        </a:p>
      </dgm:t>
    </dgm:pt>
    <dgm:pt modelId="{32CDC1EC-1F6A-44D2-A77A-9CB31EB8A41E}" type="sibTrans" cxnId="{E5B0A0FF-9FE5-4188-835E-C79BAEB3247C}">
      <dgm:prSet/>
      <dgm:spPr/>
      <dgm:t>
        <a:bodyPr/>
        <a:lstStyle/>
        <a:p>
          <a:endParaRPr lang="nb-NO"/>
        </a:p>
      </dgm:t>
    </dgm:pt>
    <dgm:pt modelId="{83A08C66-F259-4408-B839-AF29330BCB76}">
      <dgm:prSet phldrT="[Tekst]"/>
      <dgm:spPr/>
      <dgm:t>
        <a:bodyPr/>
        <a:lstStyle/>
        <a:p>
          <a:r>
            <a:rPr lang="nb-NO" dirty="0"/>
            <a:t>Utstyr/maskiner</a:t>
          </a:r>
        </a:p>
      </dgm:t>
    </dgm:pt>
    <dgm:pt modelId="{32A86081-A8B9-477E-B972-4A36DF599A5D}" type="parTrans" cxnId="{070080B9-F064-4502-9E54-EF2166FDDE4E}">
      <dgm:prSet/>
      <dgm:spPr/>
      <dgm:t>
        <a:bodyPr/>
        <a:lstStyle/>
        <a:p>
          <a:endParaRPr lang="nb-NO"/>
        </a:p>
      </dgm:t>
    </dgm:pt>
    <dgm:pt modelId="{0955F206-8C7C-4200-BEBC-24DA5BE25518}" type="sibTrans" cxnId="{070080B9-F064-4502-9E54-EF2166FDDE4E}">
      <dgm:prSet/>
      <dgm:spPr/>
      <dgm:t>
        <a:bodyPr/>
        <a:lstStyle/>
        <a:p>
          <a:endParaRPr lang="nb-NO"/>
        </a:p>
      </dgm:t>
    </dgm:pt>
    <dgm:pt modelId="{9BB1513D-4C7A-4932-8C07-198B1CE2A056}">
      <dgm:prSet phldrT="[Tekst]"/>
      <dgm:spPr/>
      <dgm:t>
        <a:bodyPr/>
        <a:lstStyle/>
        <a:p>
          <a:r>
            <a:rPr lang="nb-NO" dirty="0"/>
            <a:t>Utlån</a:t>
          </a:r>
        </a:p>
      </dgm:t>
    </dgm:pt>
    <dgm:pt modelId="{86C98B34-D8BE-40EB-A41E-627371BC5F53}" type="parTrans" cxnId="{416DBEF2-05E2-4823-B931-A1E6F0874CAA}">
      <dgm:prSet/>
      <dgm:spPr/>
      <dgm:t>
        <a:bodyPr/>
        <a:lstStyle/>
        <a:p>
          <a:endParaRPr lang="nb-NO"/>
        </a:p>
      </dgm:t>
    </dgm:pt>
    <dgm:pt modelId="{C4943803-D1B0-421E-B34E-5DC4BF89DB8C}" type="sibTrans" cxnId="{416DBEF2-05E2-4823-B931-A1E6F0874CAA}">
      <dgm:prSet/>
      <dgm:spPr/>
      <dgm:t>
        <a:bodyPr/>
        <a:lstStyle/>
        <a:p>
          <a:endParaRPr lang="nb-NO"/>
        </a:p>
      </dgm:t>
    </dgm:pt>
    <dgm:pt modelId="{6EBC79FB-37DF-4A61-9E2F-F6F461D9EC97}">
      <dgm:prSet phldrT="[Tekst]"/>
      <dgm:spPr/>
      <dgm:t>
        <a:bodyPr/>
        <a:lstStyle/>
        <a:p>
          <a:r>
            <a:rPr lang="nb-NO" dirty="0"/>
            <a:t>Aksjer og andeler</a:t>
          </a:r>
        </a:p>
      </dgm:t>
    </dgm:pt>
    <dgm:pt modelId="{699F087B-CB2F-4722-A62F-1BB653E70F80}" type="parTrans" cxnId="{EAEF9A11-EC24-443B-85C8-7E4BA11D23C5}">
      <dgm:prSet/>
      <dgm:spPr/>
      <dgm:t>
        <a:bodyPr/>
        <a:lstStyle/>
        <a:p>
          <a:endParaRPr lang="nb-NO"/>
        </a:p>
      </dgm:t>
    </dgm:pt>
    <dgm:pt modelId="{06303676-5620-4320-B74F-459FA9723F5E}" type="sibTrans" cxnId="{EAEF9A11-EC24-443B-85C8-7E4BA11D23C5}">
      <dgm:prSet/>
      <dgm:spPr/>
      <dgm:t>
        <a:bodyPr/>
        <a:lstStyle/>
        <a:p>
          <a:endParaRPr lang="nb-NO"/>
        </a:p>
      </dgm:t>
    </dgm:pt>
    <dgm:pt modelId="{60DD7393-A1FD-48A6-A2FE-DDE7EFC42073}">
      <dgm:prSet phldrT="[Tekst]"/>
      <dgm:spPr/>
      <dgm:t>
        <a:bodyPr/>
        <a:lstStyle/>
        <a:p>
          <a:r>
            <a:rPr lang="nb-NO" dirty="0"/>
            <a:t>Kortsiktige fordringer</a:t>
          </a:r>
        </a:p>
      </dgm:t>
    </dgm:pt>
    <dgm:pt modelId="{1A53851F-505C-41E5-9A70-7675C34DA7FA}" type="parTrans" cxnId="{809CDC3F-7C6C-473A-AAEC-7177BD3F939E}">
      <dgm:prSet/>
      <dgm:spPr/>
      <dgm:t>
        <a:bodyPr/>
        <a:lstStyle/>
        <a:p>
          <a:endParaRPr lang="nb-NO"/>
        </a:p>
      </dgm:t>
    </dgm:pt>
    <dgm:pt modelId="{C637437B-83A9-4FDC-949D-32CEECC8EF19}" type="sibTrans" cxnId="{809CDC3F-7C6C-473A-AAEC-7177BD3F939E}">
      <dgm:prSet/>
      <dgm:spPr/>
      <dgm:t>
        <a:bodyPr/>
        <a:lstStyle/>
        <a:p>
          <a:endParaRPr lang="nb-NO"/>
        </a:p>
      </dgm:t>
    </dgm:pt>
    <dgm:pt modelId="{3F47223E-7F89-4C0A-9CE6-F4ECD173454B}">
      <dgm:prSet phldrT="[Tekst]"/>
      <dgm:spPr/>
      <dgm:t>
        <a:bodyPr/>
        <a:lstStyle/>
        <a:p>
          <a:r>
            <a:rPr lang="nb-NO" dirty="0"/>
            <a:t>Aksjer og andeler</a:t>
          </a:r>
        </a:p>
      </dgm:t>
    </dgm:pt>
    <dgm:pt modelId="{4C6085CA-3A47-474C-9B53-1A938400B560}" type="parTrans" cxnId="{4A7618ED-C6FF-4051-B99D-A0EC6BCE5281}">
      <dgm:prSet/>
      <dgm:spPr/>
      <dgm:t>
        <a:bodyPr/>
        <a:lstStyle/>
        <a:p>
          <a:endParaRPr lang="nb-NO"/>
        </a:p>
      </dgm:t>
    </dgm:pt>
    <dgm:pt modelId="{687A89DD-085D-426B-AA9E-884D6F99A425}" type="sibTrans" cxnId="{4A7618ED-C6FF-4051-B99D-A0EC6BCE5281}">
      <dgm:prSet/>
      <dgm:spPr/>
      <dgm:t>
        <a:bodyPr/>
        <a:lstStyle/>
        <a:p>
          <a:endParaRPr lang="nb-NO"/>
        </a:p>
      </dgm:t>
    </dgm:pt>
    <dgm:pt modelId="{53B02248-1176-4F12-8189-8D0A6F3714CE}">
      <dgm:prSet phldrT="[Tekst]"/>
      <dgm:spPr/>
      <dgm:t>
        <a:bodyPr/>
        <a:lstStyle/>
        <a:p>
          <a:r>
            <a:rPr lang="nb-NO" dirty="0"/>
            <a:t>Kasse, bankinnskudd</a:t>
          </a:r>
        </a:p>
      </dgm:t>
    </dgm:pt>
    <dgm:pt modelId="{38AAA0D4-E772-4CA0-BE00-2F0619868897}" type="parTrans" cxnId="{A9DF7ADB-3CE4-4AFE-A018-7C12C739C980}">
      <dgm:prSet/>
      <dgm:spPr/>
      <dgm:t>
        <a:bodyPr/>
        <a:lstStyle/>
        <a:p>
          <a:endParaRPr lang="nb-NO"/>
        </a:p>
      </dgm:t>
    </dgm:pt>
    <dgm:pt modelId="{13EE5181-0F25-4BDD-BC76-57D2347BB99C}" type="sibTrans" cxnId="{A9DF7ADB-3CE4-4AFE-A018-7C12C739C980}">
      <dgm:prSet/>
      <dgm:spPr/>
      <dgm:t>
        <a:bodyPr/>
        <a:lstStyle/>
        <a:p>
          <a:endParaRPr lang="nb-NO"/>
        </a:p>
      </dgm:t>
    </dgm:pt>
    <dgm:pt modelId="{DD235EAF-0C78-4996-BA58-77CE990D1176}">
      <dgm:prSet/>
      <dgm:spPr/>
      <dgm:t>
        <a:bodyPr/>
        <a:lstStyle/>
        <a:p>
          <a:r>
            <a:rPr lang="nb-NO" dirty="0"/>
            <a:t>Leverandørgjeld</a:t>
          </a:r>
        </a:p>
      </dgm:t>
    </dgm:pt>
    <dgm:pt modelId="{1E32C1A0-74F4-4EAB-A5B8-8ABBA72B3E34}" type="parTrans" cxnId="{0E525BB4-32EA-474A-B4E1-BE7672666844}">
      <dgm:prSet/>
      <dgm:spPr/>
      <dgm:t>
        <a:bodyPr/>
        <a:lstStyle/>
        <a:p>
          <a:endParaRPr lang="nb-NO"/>
        </a:p>
      </dgm:t>
    </dgm:pt>
    <dgm:pt modelId="{0EEA9B64-D985-4B80-81DE-ACF8FD5F9976}" type="sibTrans" cxnId="{0E525BB4-32EA-474A-B4E1-BE7672666844}">
      <dgm:prSet/>
      <dgm:spPr/>
      <dgm:t>
        <a:bodyPr/>
        <a:lstStyle/>
        <a:p>
          <a:endParaRPr lang="nb-NO"/>
        </a:p>
      </dgm:t>
    </dgm:pt>
    <dgm:pt modelId="{795BB3D2-FD1C-4EED-9CE6-638C261F3B90}">
      <dgm:prSet/>
      <dgm:spPr/>
      <dgm:t>
        <a:bodyPr/>
        <a:lstStyle/>
        <a:p>
          <a:r>
            <a:rPr lang="nb-NO" dirty="0"/>
            <a:t>Skyldige </a:t>
          </a:r>
          <a:r>
            <a:rPr lang="nb-NO" dirty="0" err="1"/>
            <a:t>off.avgifter</a:t>
          </a:r>
          <a:endParaRPr lang="nb-NO" dirty="0"/>
        </a:p>
      </dgm:t>
    </dgm:pt>
    <dgm:pt modelId="{1CE67B15-A839-4D07-B9C8-536B23E4BA96}" type="parTrans" cxnId="{DF3A8088-BB2E-476F-8BFB-C740BA3B0C71}">
      <dgm:prSet/>
      <dgm:spPr/>
      <dgm:t>
        <a:bodyPr/>
        <a:lstStyle/>
        <a:p>
          <a:endParaRPr lang="nb-NO"/>
        </a:p>
      </dgm:t>
    </dgm:pt>
    <dgm:pt modelId="{F9B4DBED-6B75-4F6E-B91B-C694D326EA11}" type="sibTrans" cxnId="{DF3A8088-BB2E-476F-8BFB-C740BA3B0C71}">
      <dgm:prSet/>
      <dgm:spPr/>
      <dgm:t>
        <a:bodyPr/>
        <a:lstStyle/>
        <a:p>
          <a:endParaRPr lang="nb-NO"/>
        </a:p>
      </dgm:t>
    </dgm:pt>
    <dgm:pt modelId="{20F9755F-A182-476B-804D-6698BD91E8FB}">
      <dgm:prSet/>
      <dgm:spPr/>
      <dgm:t>
        <a:bodyPr/>
        <a:lstStyle/>
        <a:p>
          <a:r>
            <a:rPr lang="nb-NO" dirty="0"/>
            <a:t>Lån</a:t>
          </a:r>
        </a:p>
      </dgm:t>
    </dgm:pt>
    <dgm:pt modelId="{EFC196B5-1DC7-4BFA-BF17-01451228CB73}" type="parTrans" cxnId="{404967D9-5142-4E3E-AA1E-11A75437318C}">
      <dgm:prSet/>
      <dgm:spPr/>
      <dgm:t>
        <a:bodyPr/>
        <a:lstStyle/>
        <a:p>
          <a:endParaRPr lang="nb-NO"/>
        </a:p>
      </dgm:t>
    </dgm:pt>
    <dgm:pt modelId="{BB3E7458-501E-4FF3-8850-5215432640A4}" type="sibTrans" cxnId="{404967D9-5142-4E3E-AA1E-11A75437318C}">
      <dgm:prSet/>
      <dgm:spPr/>
      <dgm:t>
        <a:bodyPr/>
        <a:lstStyle/>
        <a:p>
          <a:endParaRPr lang="nb-NO"/>
        </a:p>
      </dgm:t>
    </dgm:pt>
    <dgm:pt modelId="{623AD318-8909-411E-85D7-2ED0240AC336}">
      <dgm:prSet/>
      <dgm:spPr/>
      <dgm:t>
        <a:bodyPr/>
        <a:lstStyle/>
        <a:p>
          <a:r>
            <a:rPr lang="nb-NO" dirty="0"/>
            <a:t>Annen gjeld</a:t>
          </a:r>
        </a:p>
      </dgm:t>
    </dgm:pt>
    <dgm:pt modelId="{ABB27380-A27D-4721-887C-B7B346A00500}" type="parTrans" cxnId="{7DEB62E6-15BD-490E-BD4B-94DDD8247BE3}">
      <dgm:prSet/>
      <dgm:spPr/>
      <dgm:t>
        <a:bodyPr/>
        <a:lstStyle/>
        <a:p>
          <a:endParaRPr lang="nb-NO"/>
        </a:p>
      </dgm:t>
    </dgm:pt>
    <dgm:pt modelId="{56BCF0BE-262E-4126-9473-D7E10B197FAE}" type="sibTrans" cxnId="{7DEB62E6-15BD-490E-BD4B-94DDD8247BE3}">
      <dgm:prSet/>
      <dgm:spPr/>
      <dgm:t>
        <a:bodyPr/>
        <a:lstStyle/>
        <a:p>
          <a:endParaRPr lang="nb-NO"/>
        </a:p>
      </dgm:t>
    </dgm:pt>
    <dgm:pt modelId="{F855C0AD-AAA7-40C3-AC06-9EE1E2AAF241}" type="pres">
      <dgm:prSet presAssocID="{41C87E80-664D-4BF0-925E-C7BC3CC8C91B}" presName="outerComposite" presStyleCnt="0">
        <dgm:presLayoutVars>
          <dgm:chMax val="2"/>
          <dgm:animLvl val="lvl"/>
          <dgm:resizeHandles val="exact"/>
        </dgm:presLayoutVars>
      </dgm:prSet>
      <dgm:spPr/>
    </dgm:pt>
    <dgm:pt modelId="{8FA66650-23E9-47F6-877B-83DA2BA49FDF}" type="pres">
      <dgm:prSet presAssocID="{41C87E80-664D-4BF0-925E-C7BC3CC8C91B}" presName="dummyMaxCanvas" presStyleCnt="0"/>
      <dgm:spPr/>
    </dgm:pt>
    <dgm:pt modelId="{670F1C0F-AA50-46C1-B277-88B23911193B}" type="pres">
      <dgm:prSet presAssocID="{41C87E80-664D-4BF0-925E-C7BC3CC8C91B}" presName="parentComposite" presStyleCnt="0"/>
      <dgm:spPr/>
    </dgm:pt>
    <dgm:pt modelId="{1CA52E5E-04B2-4104-8E4E-68A13948A2D4}" type="pres">
      <dgm:prSet presAssocID="{41C87E80-664D-4BF0-925E-C7BC3CC8C91B}" presName="parent1" presStyleLbl="alignAccFollowNode1" presStyleIdx="0" presStyleCnt="4">
        <dgm:presLayoutVars>
          <dgm:chMax val="4"/>
        </dgm:presLayoutVars>
      </dgm:prSet>
      <dgm:spPr/>
    </dgm:pt>
    <dgm:pt modelId="{1174E8D9-0378-4AC3-994E-362142044AAB}" type="pres">
      <dgm:prSet presAssocID="{41C87E80-664D-4BF0-925E-C7BC3CC8C91B}" presName="parent2" presStyleLbl="alignAccFollowNode1" presStyleIdx="1" presStyleCnt="4">
        <dgm:presLayoutVars>
          <dgm:chMax val="4"/>
        </dgm:presLayoutVars>
      </dgm:prSet>
      <dgm:spPr/>
    </dgm:pt>
    <dgm:pt modelId="{C91B6A75-508C-4A0C-A11E-BA320A95CA32}" type="pres">
      <dgm:prSet presAssocID="{41C87E80-664D-4BF0-925E-C7BC3CC8C91B}" presName="childrenComposite" presStyleCnt="0"/>
      <dgm:spPr/>
    </dgm:pt>
    <dgm:pt modelId="{5391B531-2AF9-460C-AC83-0B5DDE5BE58C}" type="pres">
      <dgm:prSet presAssocID="{41C87E80-664D-4BF0-925E-C7BC3CC8C91B}" presName="dummyMaxCanvas_ChildArea" presStyleCnt="0"/>
      <dgm:spPr/>
    </dgm:pt>
    <dgm:pt modelId="{A3C6F9CF-43F5-4DA1-BAED-5EEF2D426AF0}" type="pres">
      <dgm:prSet presAssocID="{41C87E80-664D-4BF0-925E-C7BC3CC8C91B}" presName="fulcrum" presStyleLbl="alignAccFollowNode1" presStyleIdx="2" presStyleCnt="4" custScaleX="450098" custScaleY="48206"/>
      <dgm:spPr>
        <a:prstGeom prst="roundRect">
          <a:avLst/>
        </a:prstGeom>
        <a:solidFill>
          <a:schemeClr val="tx2">
            <a:alpha val="90000"/>
          </a:schemeClr>
        </a:solidFill>
        <a:ln>
          <a:noFill/>
        </a:ln>
      </dgm:spPr>
    </dgm:pt>
    <dgm:pt modelId="{E090D43B-0D25-4436-B4E8-5CEAACB8FA84}" type="pres">
      <dgm:prSet presAssocID="{41C87E80-664D-4BF0-925E-C7BC3CC8C91B}" presName="balance_22" presStyleLbl="alignAccFollowNode1" presStyleIdx="3" presStyleCnt="4">
        <dgm:presLayoutVars>
          <dgm:bulletEnabled val="1"/>
        </dgm:presLayoutVars>
      </dgm:prSet>
      <dgm:spPr>
        <a:solidFill>
          <a:schemeClr val="bg2">
            <a:alpha val="90000"/>
          </a:schemeClr>
        </a:solidFill>
      </dgm:spPr>
    </dgm:pt>
    <dgm:pt modelId="{42EEF5E1-31D9-4CF8-82FC-320B2CF37DC7}" type="pres">
      <dgm:prSet presAssocID="{41C87E80-664D-4BF0-925E-C7BC3CC8C91B}" presName="right_22_1" presStyleLbl="node1" presStyleIdx="0" presStyleCnt="4">
        <dgm:presLayoutVars>
          <dgm:bulletEnabled val="1"/>
        </dgm:presLayoutVars>
      </dgm:prSet>
      <dgm:spPr/>
    </dgm:pt>
    <dgm:pt modelId="{083EF9A7-D7CB-419E-95F7-FC3EF749B660}" type="pres">
      <dgm:prSet presAssocID="{41C87E80-664D-4BF0-925E-C7BC3CC8C91B}" presName="right_22_2" presStyleLbl="node1" presStyleIdx="1" presStyleCnt="4">
        <dgm:presLayoutVars>
          <dgm:bulletEnabled val="1"/>
        </dgm:presLayoutVars>
      </dgm:prSet>
      <dgm:spPr/>
    </dgm:pt>
    <dgm:pt modelId="{CBB0DF37-0A20-4A79-805F-9BF8B518BC9D}" type="pres">
      <dgm:prSet presAssocID="{41C87E80-664D-4BF0-925E-C7BC3CC8C91B}" presName="left_22_1" presStyleLbl="node1" presStyleIdx="2" presStyleCnt="4">
        <dgm:presLayoutVars>
          <dgm:bulletEnabled val="1"/>
        </dgm:presLayoutVars>
      </dgm:prSet>
      <dgm:spPr/>
    </dgm:pt>
    <dgm:pt modelId="{0D54A833-A073-4366-9C13-3F28663BB9D7}" type="pres">
      <dgm:prSet presAssocID="{41C87E80-664D-4BF0-925E-C7BC3CC8C91B}" presName="left_22_2" presStyleLbl="node1" presStyleIdx="3" presStyleCnt="4">
        <dgm:presLayoutVars>
          <dgm:bulletEnabled val="1"/>
        </dgm:presLayoutVars>
      </dgm:prSet>
      <dgm:spPr/>
    </dgm:pt>
  </dgm:ptLst>
  <dgm:cxnLst>
    <dgm:cxn modelId="{5AC48D03-365C-4FD9-BA3B-9EBDA7C2F560}" type="presOf" srcId="{4AC58A38-6986-46FC-AD47-FDA341A6E373}" destId="{42EEF5E1-31D9-4CF8-82FC-320B2CF37DC7}" srcOrd="0" destOrd="0" presId="urn:microsoft.com/office/officeart/2005/8/layout/balance1"/>
    <dgm:cxn modelId="{EAEF9A11-EC24-443B-85C8-7E4BA11D23C5}" srcId="{FE66433E-BE8C-48F5-9727-4B03FE1D519B}" destId="{6EBC79FB-37DF-4A61-9E2F-F6F461D9EC97}" srcOrd="3" destOrd="0" parTransId="{699F087B-CB2F-4722-A62F-1BB653E70F80}" sibTransId="{06303676-5620-4320-B74F-459FA9723F5E}"/>
    <dgm:cxn modelId="{A1B8F613-B5F9-4D80-817A-B4E1A5D704F5}" srcId="{722104CE-20B8-467B-8397-0E096E84A631}" destId="{B4A1507B-FCE2-45AA-BF91-0838179BDF2F}" srcOrd="1" destOrd="0" parTransId="{512A0BFB-578B-42DE-9AFE-5599B6111037}" sibTransId="{8375AA2A-9D62-4203-9194-4EF7A7BD6C29}"/>
    <dgm:cxn modelId="{735C0119-3E4C-437A-966E-9EF308A59AFE}" type="presOf" srcId="{83A08C66-F259-4408-B839-AF29330BCB76}" destId="{0D54A833-A073-4366-9C13-3F28663BB9D7}" srcOrd="0" destOrd="2" presId="urn:microsoft.com/office/officeart/2005/8/layout/balance1"/>
    <dgm:cxn modelId="{5974F020-AFC4-4508-A0D1-D658262525A8}" srcId="{E726F522-F8FF-4FAB-8A51-EC5A50AC2851}" destId="{4AC58A38-6986-46FC-AD47-FDA341A6E373}" srcOrd="0" destOrd="0" parTransId="{41552987-66B6-4984-829D-BE26B4BB43EA}" sibTransId="{20878AE8-DFCF-4D11-B132-161A72727D22}"/>
    <dgm:cxn modelId="{04D32722-8C8C-444B-92ED-3FCA821C8505}" srcId="{41C87E80-664D-4BF0-925E-C7BC3CC8C91B}" destId="{5CC9A45D-8EDD-415E-A2C1-5A63258492D6}" srcOrd="0" destOrd="0" parTransId="{24C641CE-E0B0-4977-B8B8-0AEEADC486F3}" sibTransId="{3F39779C-EAD0-4B4F-8EDE-42897DF397BC}"/>
    <dgm:cxn modelId="{9DF3D32C-BF43-4743-A664-EE323B1AD378}" type="presOf" srcId="{9BB1513D-4C7A-4932-8C07-198B1CE2A056}" destId="{0D54A833-A073-4366-9C13-3F28663BB9D7}" srcOrd="0" destOrd="3" presId="urn:microsoft.com/office/officeart/2005/8/layout/balance1"/>
    <dgm:cxn modelId="{809CDC3F-7C6C-473A-AAEC-7177BD3F939E}" srcId="{12608633-A1B7-4E8B-AA9E-FEF46AAC94BA}" destId="{60DD7393-A1FD-48A6-A2FE-DDE7EFC42073}" srcOrd="0" destOrd="0" parTransId="{1A53851F-505C-41E5-9A70-7675C34DA7FA}" sibTransId="{C637437B-83A9-4FDC-949D-32CEECC8EF19}"/>
    <dgm:cxn modelId="{2FDE2C5C-56BE-4DB5-A36D-708C6DF03DEF}" type="presOf" srcId="{FE66433E-BE8C-48F5-9727-4B03FE1D519B}" destId="{0D54A833-A073-4366-9C13-3F28663BB9D7}" srcOrd="0" destOrd="0" presId="urn:microsoft.com/office/officeart/2005/8/layout/balance1"/>
    <dgm:cxn modelId="{1C1D7244-0840-4CA7-A587-259298D42599}" type="presOf" srcId="{623AD318-8909-411E-85D7-2ED0240AC336}" destId="{42EEF5E1-31D9-4CF8-82FC-320B2CF37DC7}" srcOrd="0" destOrd="4" presId="urn:microsoft.com/office/officeart/2005/8/layout/balance1"/>
    <dgm:cxn modelId="{673E974C-A23C-4791-950C-66DB11F67239}" type="presOf" srcId="{53B02248-1176-4F12-8189-8D0A6F3714CE}" destId="{CBB0DF37-0A20-4A79-805F-9BF8B518BC9D}" srcOrd="0" destOrd="3" presId="urn:microsoft.com/office/officeart/2005/8/layout/balance1"/>
    <dgm:cxn modelId="{855BB871-4113-4676-99C4-F7DF74B85429}" srcId="{5CC9A45D-8EDD-415E-A2C1-5A63258492D6}" destId="{FE66433E-BE8C-48F5-9727-4B03FE1D519B}" srcOrd="1" destOrd="0" parTransId="{3A8F082F-3441-4A07-B31C-7112FD82088D}" sibTransId="{87CB2AE1-40AF-480E-B580-3BCB2047817F}"/>
    <dgm:cxn modelId="{F517AE7F-5EE3-4B47-B59E-C8240944A40A}" type="presOf" srcId="{E726F522-F8FF-4FAB-8A51-EC5A50AC2851}" destId="{1174E8D9-0378-4AC3-994E-362142044AAB}" srcOrd="0" destOrd="0" presId="urn:microsoft.com/office/officeart/2005/8/layout/balance1"/>
    <dgm:cxn modelId="{D99EDA87-BABF-4B42-B039-7D7B8EE59DBF}" type="presOf" srcId="{B4A1507B-FCE2-45AA-BF91-0838179BDF2F}" destId="{083EF9A7-D7CB-419E-95F7-FC3EF749B660}" srcOrd="0" destOrd="2" presId="urn:microsoft.com/office/officeart/2005/8/layout/balance1"/>
    <dgm:cxn modelId="{DF3A8088-BB2E-476F-8BFB-C740BA3B0C71}" srcId="{4AC58A38-6986-46FC-AD47-FDA341A6E373}" destId="{795BB3D2-FD1C-4EED-9CE6-638C261F3B90}" srcOrd="1" destOrd="0" parTransId="{1CE67B15-A839-4D07-B9C8-536B23E4BA96}" sibTransId="{F9B4DBED-6B75-4F6E-B91B-C694D326EA11}"/>
    <dgm:cxn modelId="{7CF3F78A-5E7F-4B9A-9F69-2920AD69CC71}" type="presOf" srcId="{722104CE-20B8-467B-8397-0E096E84A631}" destId="{083EF9A7-D7CB-419E-95F7-FC3EF749B660}" srcOrd="0" destOrd="0" presId="urn:microsoft.com/office/officeart/2005/8/layout/balance1"/>
    <dgm:cxn modelId="{EC6E4592-9D3E-424E-A1AD-605F4E6E09FF}" srcId="{722104CE-20B8-467B-8397-0E096E84A631}" destId="{E1F101CE-6360-4A2B-8761-D1ACEAC193AA}" srcOrd="2" destOrd="0" parTransId="{BECB0BE3-2435-4222-8092-0468EF00C1CC}" sibTransId="{AE9BDC52-4690-4021-9549-B787A977D3EB}"/>
    <dgm:cxn modelId="{03CD329A-9986-4A09-ACB8-35FC14EE5F29}" type="presOf" srcId="{60DD7393-A1FD-48A6-A2FE-DDE7EFC42073}" destId="{CBB0DF37-0A20-4A79-805F-9BF8B518BC9D}" srcOrd="0" destOrd="1" presId="urn:microsoft.com/office/officeart/2005/8/layout/balance1"/>
    <dgm:cxn modelId="{40CAEB9C-898E-4F2A-B5BD-53C1F7970870}" srcId="{722104CE-20B8-467B-8397-0E096E84A631}" destId="{7EF12077-0588-4933-8EDA-708E5FC9CC46}" srcOrd="0" destOrd="0" parTransId="{40F858F0-D63D-4E7F-ABA7-DF8C9EF76C6C}" sibTransId="{F9622546-3B9B-4572-8E7F-1DB9BA319680}"/>
    <dgm:cxn modelId="{18384EA2-82D8-4FB9-824A-E2C61B7A0826}" type="presOf" srcId="{6EBC79FB-37DF-4A61-9E2F-F6F461D9EC97}" destId="{0D54A833-A073-4366-9C13-3F28663BB9D7}" srcOrd="0" destOrd="4" presId="urn:microsoft.com/office/officeart/2005/8/layout/balance1"/>
    <dgm:cxn modelId="{4C0805AE-17D6-4D80-B8E8-009CD5168B16}" type="presOf" srcId="{20F9755F-A182-476B-804D-6698BD91E8FB}" destId="{42EEF5E1-31D9-4CF8-82FC-320B2CF37DC7}" srcOrd="0" destOrd="3" presId="urn:microsoft.com/office/officeart/2005/8/layout/balance1"/>
    <dgm:cxn modelId="{0E525BB4-32EA-474A-B4E1-BE7672666844}" srcId="{4AC58A38-6986-46FC-AD47-FDA341A6E373}" destId="{DD235EAF-0C78-4996-BA58-77CE990D1176}" srcOrd="0" destOrd="0" parTransId="{1E32C1A0-74F4-4EAB-A5B8-8ABBA72B3E34}" sibTransId="{0EEA9B64-D985-4B80-81DE-ACF8FD5F9976}"/>
    <dgm:cxn modelId="{070080B9-F064-4502-9E54-EF2166FDDE4E}" srcId="{FE66433E-BE8C-48F5-9727-4B03FE1D519B}" destId="{83A08C66-F259-4408-B839-AF29330BCB76}" srcOrd="1" destOrd="0" parTransId="{32A86081-A8B9-477E-B972-4A36DF599A5D}" sibTransId="{0955F206-8C7C-4200-BEBC-24DA5BE25518}"/>
    <dgm:cxn modelId="{2FE269BB-C04D-4117-A44D-74FBCE22A7BB}" srcId="{41C87E80-664D-4BF0-925E-C7BC3CC8C91B}" destId="{E726F522-F8FF-4FAB-8A51-EC5A50AC2851}" srcOrd="1" destOrd="0" parTransId="{BBF0423A-19B6-45EF-B24C-55A54AB945C9}" sibTransId="{76104CAE-D8BA-46C7-8390-29936A94F0FD}"/>
    <dgm:cxn modelId="{F069C5C9-71B8-40DB-B82F-05A9281E226B}" type="presOf" srcId="{12608633-A1B7-4E8B-AA9E-FEF46AAC94BA}" destId="{CBB0DF37-0A20-4A79-805F-9BF8B518BC9D}" srcOrd="0" destOrd="0" presId="urn:microsoft.com/office/officeart/2005/8/layout/balance1"/>
    <dgm:cxn modelId="{C17ED1C9-B6FD-45C3-9685-0952E0D2AE1B}" srcId="{5CC9A45D-8EDD-415E-A2C1-5A63258492D6}" destId="{12608633-A1B7-4E8B-AA9E-FEF46AAC94BA}" srcOrd="0" destOrd="0" parTransId="{AA54BFA0-D5AF-4BBB-A6A3-F4995C3E2172}" sibTransId="{AFAABFA4-550C-44F5-8EB3-FE01C135953A}"/>
    <dgm:cxn modelId="{282F5FCF-D2B6-4EEE-A60A-4B6EDE1E4BC7}" type="presOf" srcId="{5CC9A45D-8EDD-415E-A2C1-5A63258492D6}" destId="{1CA52E5E-04B2-4104-8E4E-68A13948A2D4}" srcOrd="0" destOrd="0" presId="urn:microsoft.com/office/officeart/2005/8/layout/balance1"/>
    <dgm:cxn modelId="{DB5A71CF-9CFC-4E85-8C4E-F1C811F910BF}" type="presOf" srcId="{E1F101CE-6360-4A2B-8761-D1ACEAC193AA}" destId="{083EF9A7-D7CB-419E-95F7-FC3EF749B660}" srcOrd="0" destOrd="3" presId="urn:microsoft.com/office/officeart/2005/8/layout/balance1"/>
    <dgm:cxn modelId="{E332F7D4-C798-4BAA-B524-52968880C457}" type="presOf" srcId="{41C87E80-664D-4BF0-925E-C7BC3CC8C91B}" destId="{F855C0AD-AAA7-40C3-AC06-9EE1E2AAF241}" srcOrd="0" destOrd="0" presId="urn:microsoft.com/office/officeart/2005/8/layout/balance1"/>
    <dgm:cxn modelId="{C631FBD6-2548-42AD-A68D-6E7E574F889B}" type="presOf" srcId="{795BB3D2-FD1C-4EED-9CE6-638C261F3B90}" destId="{42EEF5E1-31D9-4CF8-82FC-320B2CF37DC7}" srcOrd="0" destOrd="2" presId="urn:microsoft.com/office/officeart/2005/8/layout/balance1"/>
    <dgm:cxn modelId="{404967D9-5142-4E3E-AA1E-11A75437318C}" srcId="{4AC58A38-6986-46FC-AD47-FDA341A6E373}" destId="{20F9755F-A182-476B-804D-6698BD91E8FB}" srcOrd="2" destOrd="0" parTransId="{EFC196B5-1DC7-4BFA-BF17-01451228CB73}" sibTransId="{BB3E7458-501E-4FF3-8850-5215432640A4}"/>
    <dgm:cxn modelId="{A42280DA-238D-45DA-B7DC-B982BAF20AFF}" type="presOf" srcId="{DD235EAF-0C78-4996-BA58-77CE990D1176}" destId="{42EEF5E1-31D9-4CF8-82FC-320B2CF37DC7}" srcOrd="0" destOrd="1" presId="urn:microsoft.com/office/officeart/2005/8/layout/balance1"/>
    <dgm:cxn modelId="{A9DF7ADB-3CE4-4AFE-A018-7C12C739C980}" srcId="{12608633-A1B7-4E8B-AA9E-FEF46AAC94BA}" destId="{53B02248-1176-4F12-8189-8D0A6F3714CE}" srcOrd="2" destOrd="0" parTransId="{38AAA0D4-E772-4CA0-BE00-2F0619868897}" sibTransId="{13EE5181-0F25-4BDD-BC76-57D2347BB99C}"/>
    <dgm:cxn modelId="{682331DC-83BF-402D-BC06-0C22AE138B3A}" type="presOf" srcId="{D1DC895C-5486-43BB-B62E-FB28FFC77823}" destId="{0D54A833-A073-4366-9C13-3F28663BB9D7}" srcOrd="0" destOrd="1" presId="urn:microsoft.com/office/officeart/2005/8/layout/balance1"/>
    <dgm:cxn modelId="{140B45DC-88C6-4C55-87DC-C270EE6F76C8}" srcId="{E726F522-F8FF-4FAB-8A51-EC5A50AC2851}" destId="{722104CE-20B8-467B-8397-0E096E84A631}" srcOrd="1" destOrd="0" parTransId="{569CB874-E762-4CB1-96C3-752576FE9D39}" sibTransId="{0485817A-A549-4A4D-87D8-A54CD24380EF}"/>
    <dgm:cxn modelId="{88CAC3E2-D3B6-4261-BEC1-116909D54BC1}" type="presOf" srcId="{7EF12077-0588-4933-8EDA-708E5FC9CC46}" destId="{083EF9A7-D7CB-419E-95F7-FC3EF749B660}" srcOrd="0" destOrd="1" presId="urn:microsoft.com/office/officeart/2005/8/layout/balance1"/>
    <dgm:cxn modelId="{7DEB62E6-15BD-490E-BD4B-94DDD8247BE3}" srcId="{4AC58A38-6986-46FC-AD47-FDA341A6E373}" destId="{623AD318-8909-411E-85D7-2ED0240AC336}" srcOrd="3" destOrd="0" parTransId="{ABB27380-A27D-4721-887C-B7B346A00500}" sibTransId="{56BCF0BE-262E-4126-9473-D7E10B197FAE}"/>
    <dgm:cxn modelId="{4A7618ED-C6FF-4051-B99D-A0EC6BCE5281}" srcId="{12608633-A1B7-4E8B-AA9E-FEF46AAC94BA}" destId="{3F47223E-7F89-4C0A-9CE6-F4ECD173454B}" srcOrd="1" destOrd="0" parTransId="{4C6085CA-3A47-474C-9B53-1A938400B560}" sibTransId="{687A89DD-085D-426B-AA9E-884D6F99A425}"/>
    <dgm:cxn modelId="{B31E31F2-5197-4529-A8B4-54F0EA1D80EC}" type="presOf" srcId="{3F47223E-7F89-4C0A-9CE6-F4ECD173454B}" destId="{CBB0DF37-0A20-4A79-805F-9BF8B518BC9D}" srcOrd="0" destOrd="2" presId="urn:microsoft.com/office/officeart/2005/8/layout/balance1"/>
    <dgm:cxn modelId="{416DBEF2-05E2-4823-B931-A1E6F0874CAA}" srcId="{FE66433E-BE8C-48F5-9727-4B03FE1D519B}" destId="{9BB1513D-4C7A-4932-8C07-198B1CE2A056}" srcOrd="2" destOrd="0" parTransId="{86C98B34-D8BE-40EB-A41E-627371BC5F53}" sibTransId="{C4943803-D1B0-421E-B34E-5DC4BF89DB8C}"/>
    <dgm:cxn modelId="{E5B0A0FF-9FE5-4188-835E-C79BAEB3247C}" srcId="{FE66433E-BE8C-48F5-9727-4B03FE1D519B}" destId="{D1DC895C-5486-43BB-B62E-FB28FFC77823}" srcOrd="0" destOrd="0" parTransId="{BA9742C4-2A96-4301-BD41-38E44845AAB6}" sibTransId="{32CDC1EC-1F6A-44D2-A77A-9CB31EB8A41E}"/>
    <dgm:cxn modelId="{A0CA3562-4F19-4479-89E6-444C7B4A4448}" type="presParOf" srcId="{F855C0AD-AAA7-40C3-AC06-9EE1E2AAF241}" destId="{8FA66650-23E9-47F6-877B-83DA2BA49FDF}" srcOrd="0" destOrd="0" presId="urn:microsoft.com/office/officeart/2005/8/layout/balance1"/>
    <dgm:cxn modelId="{D94EE100-3ADE-4E81-BB72-8B0BD366A8DC}" type="presParOf" srcId="{F855C0AD-AAA7-40C3-AC06-9EE1E2AAF241}" destId="{670F1C0F-AA50-46C1-B277-88B23911193B}" srcOrd="1" destOrd="0" presId="urn:microsoft.com/office/officeart/2005/8/layout/balance1"/>
    <dgm:cxn modelId="{EA806C7D-555D-4934-87A0-4B9142AE06B5}" type="presParOf" srcId="{670F1C0F-AA50-46C1-B277-88B23911193B}" destId="{1CA52E5E-04B2-4104-8E4E-68A13948A2D4}" srcOrd="0" destOrd="0" presId="urn:microsoft.com/office/officeart/2005/8/layout/balance1"/>
    <dgm:cxn modelId="{A759CE01-FFA9-447D-B7B1-FA14ADDD3488}" type="presParOf" srcId="{670F1C0F-AA50-46C1-B277-88B23911193B}" destId="{1174E8D9-0378-4AC3-994E-362142044AAB}" srcOrd="1" destOrd="0" presId="urn:microsoft.com/office/officeart/2005/8/layout/balance1"/>
    <dgm:cxn modelId="{3BCE8143-F860-43BD-8442-8CFD61150704}" type="presParOf" srcId="{F855C0AD-AAA7-40C3-AC06-9EE1E2AAF241}" destId="{C91B6A75-508C-4A0C-A11E-BA320A95CA32}" srcOrd="2" destOrd="0" presId="urn:microsoft.com/office/officeart/2005/8/layout/balance1"/>
    <dgm:cxn modelId="{CBCF3E48-BAC8-4F9E-80F1-DD3E9A13286B}" type="presParOf" srcId="{C91B6A75-508C-4A0C-A11E-BA320A95CA32}" destId="{5391B531-2AF9-460C-AC83-0B5DDE5BE58C}" srcOrd="0" destOrd="0" presId="urn:microsoft.com/office/officeart/2005/8/layout/balance1"/>
    <dgm:cxn modelId="{8883DD41-D5E7-4F6C-8D8D-CF32F81DF9B4}" type="presParOf" srcId="{C91B6A75-508C-4A0C-A11E-BA320A95CA32}" destId="{A3C6F9CF-43F5-4DA1-BAED-5EEF2D426AF0}" srcOrd="1" destOrd="0" presId="urn:microsoft.com/office/officeart/2005/8/layout/balance1"/>
    <dgm:cxn modelId="{50B7E62F-31A6-42FA-8345-6345537A47E8}" type="presParOf" srcId="{C91B6A75-508C-4A0C-A11E-BA320A95CA32}" destId="{E090D43B-0D25-4436-B4E8-5CEAACB8FA84}" srcOrd="2" destOrd="0" presId="urn:microsoft.com/office/officeart/2005/8/layout/balance1"/>
    <dgm:cxn modelId="{9690B9DE-5376-4D83-A928-930573695D2B}" type="presParOf" srcId="{C91B6A75-508C-4A0C-A11E-BA320A95CA32}" destId="{42EEF5E1-31D9-4CF8-82FC-320B2CF37DC7}" srcOrd="3" destOrd="0" presId="urn:microsoft.com/office/officeart/2005/8/layout/balance1"/>
    <dgm:cxn modelId="{2B107640-7FC1-4C98-9580-1705CD30F15E}" type="presParOf" srcId="{C91B6A75-508C-4A0C-A11E-BA320A95CA32}" destId="{083EF9A7-D7CB-419E-95F7-FC3EF749B660}" srcOrd="4" destOrd="0" presId="urn:microsoft.com/office/officeart/2005/8/layout/balance1"/>
    <dgm:cxn modelId="{0CA818B4-3F42-4B2C-AFE3-36BF5F36B75D}" type="presParOf" srcId="{C91B6A75-508C-4A0C-A11E-BA320A95CA32}" destId="{CBB0DF37-0A20-4A79-805F-9BF8B518BC9D}" srcOrd="5" destOrd="0" presId="urn:microsoft.com/office/officeart/2005/8/layout/balance1"/>
    <dgm:cxn modelId="{888DE544-DFE1-4813-8CFB-EBA18C741A9D}" type="presParOf" srcId="{C91B6A75-508C-4A0C-A11E-BA320A95CA32}" destId="{0D54A833-A073-4366-9C13-3F28663BB9D7}" srcOrd="6"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466BA8-12CF-45B1-8478-71A1C01C1E9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nb-NO"/>
        </a:p>
      </dgm:t>
    </dgm:pt>
    <dgm:pt modelId="{4C373BF6-414E-49B5-9427-9DCEF8733719}">
      <dgm:prSet phldrT="[Tekst]" custT="1"/>
      <dgm:spPr/>
      <dgm:t>
        <a:bodyPr/>
        <a:lstStyle/>
        <a:p>
          <a:r>
            <a:rPr lang="nb-NO" sz="1800" dirty="0"/>
            <a:t>Driftsfond</a:t>
          </a:r>
          <a:endParaRPr lang="nb-NO" sz="1900" dirty="0"/>
        </a:p>
        <a:p>
          <a:r>
            <a:rPr lang="nb-NO" sz="1100" dirty="0">
              <a:solidFill>
                <a:schemeClr val="bg2"/>
              </a:solidFill>
            </a:rPr>
            <a:t>Kan benyttes i drift/investering</a:t>
          </a:r>
          <a:endParaRPr lang="nb-NO" sz="1900" dirty="0">
            <a:solidFill>
              <a:schemeClr val="bg2"/>
            </a:solidFill>
          </a:endParaRPr>
        </a:p>
      </dgm:t>
    </dgm:pt>
    <dgm:pt modelId="{4E5B3D6C-B21C-47C5-BDAB-C51ACB18F14A}" type="parTrans" cxnId="{843F6C0C-BF5A-4156-A52F-F3FD47AF93D2}">
      <dgm:prSet/>
      <dgm:spPr/>
      <dgm:t>
        <a:bodyPr/>
        <a:lstStyle/>
        <a:p>
          <a:endParaRPr lang="nb-NO"/>
        </a:p>
      </dgm:t>
    </dgm:pt>
    <dgm:pt modelId="{A572AD1F-505F-4E18-BDF3-315D4B1E1A17}" type="sibTrans" cxnId="{843F6C0C-BF5A-4156-A52F-F3FD47AF93D2}">
      <dgm:prSet/>
      <dgm:spPr/>
      <dgm:t>
        <a:bodyPr/>
        <a:lstStyle/>
        <a:p>
          <a:endParaRPr lang="nb-NO"/>
        </a:p>
      </dgm:t>
    </dgm:pt>
    <dgm:pt modelId="{1D2B2783-8F0F-456F-BDB6-E8A763CB59D5}" type="asst">
      <dgm:prSet phldrT="[Tekst]" custT="1"/>
      <dgm:spPr/>
      <dgm:t>
        <a:bodyPr/>
        <a:lstStyle/>
        <a:p>
          <a:r>
            <a:rPr lang="nb-NO" sz="1600" u="sng" dirty="0"/>
            <a:t>Ubundet driftsfond </a:t>
          </a:r>
        </a:p>
        <a:p>
          <a:r>
            <a:rPr lang="nb-NO" sz="1200" dirty="0"/>
            <a:t>(disposisjonsfond)</a:t>
          </a:r>
        </a:p>
        <a:p>
          <a:r>
            <a:rPr lang="nb-NO" sz="1200" dirty="0">
              <a:solidFill>
                <a:schemeClr val="bg2"/>
              </a:solidFill>
            </a:rPr>
            <a:t>Må være budsjettert/</a:t>
          </a:r>
        </a:p>
        <a:p>
          <a:r>
            <a:rPr lang="nb-NO" sz="1200" dirty="0">
              <a:solidFill>
                <a:schemeClr val="bg2"/>
              </a:solidFill>
            </a:rPr>
            <a:t>vedtatt av MR/FR</a:t>
          </a:r>
          <a:endParaRPr lang="nb-NO" sz="1200" dirty="0"/>
        </a:p>
      </dgm:t>
    </dgm:pt>
    <dgm:pt modelId="{B227A34F-8414-4A06-874D-9FB72DCD1097}" type="parTrans" cxnId="{0ECE0431-5B24-425E-8BAE-403FB6549AD3}">
      <dgm:prSet/>
      <dgm:spPr/>
      <dgm:t>
        <a:bodyPr/>
        <a:lstStyle/>
        <a:p>
          <a:endParaRPr lang="nb-NO"/>
        </a:p>
      </dgm:t>
    </dgm:pt>
    <dgm:pt modelId="{CBE94F16-7E88-413C-AE7A-8B4E836F1BBB}" type="sibTrans" cxnId="{0ECE0431-5B24-425E-8BAE-403FB6549AD3}">
      <dgm:prSet/>
      <dgm:spPr/>
      <dgm:t>
        <a:bodyPr/>
        <a:lstStyle/>
        <a:p>
          <a:endParaRPr lang="nb-NO"/>
        </a:p>
      </dgm:t>
    </dgm:pt>
    <dgm:pt modelId="{1BDED4BE-9D74-465F-A8E9-464009ADCB02}">
      <dgm:prSet phldrT="[Tekst]" custT="1"/>
      <dgm:spPr/>
      <dgm:t>
        <a:bodyPr/>
        <a:lstStyle/>
        <a:p>
          <a:r>
            <a:rPr lang="nb-NO" sz="1800" dirty="0"/>
            <a:t>Investeringsfond</a:t>
          </a:r>
          <a:endParaRPr lang="nb-NO" sz="1600" dirty="0"/>
        </a:p>
        <a:p>
          <a:r>
            <a:rPr lang="nb-NO" sz="1100" dirty="0">
              <a:solidFill>
                <a:schemeClr val="bg2"/>
              </a:solidFill>
            </a:rPr>
            <a:t>Kan bare benyttes til investeringsformål</a:t>
          </a:r>
          <a:endParaRPr lang="nb-NO" sz="1600" dirty="0">
            <a:solidFill>
              <a:schemeClr val="bg2"/>
            </a:solidFill>
          </a:endParaRPr>
        </a:p>
      </dgm:t>
    </dgm:pt>
    <dgm:pt modelId="{7BA5CDBD-7A3F-4B67-BB73-6A275EBEBB2E}" type="parTrans" cxnId="{18D3CDE7-CA13-469C-891B-8BA9810B5041}">
      <dgm:prSet/>
      <dgm:spPr/>
      <dgm:t>
        <a:bodyPr/>
        <a:lstStyle/>
        <a:p>
          <a:endParaRPr lang="nb-NO"/>
        </a:p>
      </dgm:t>
    </dgm:pt>
    <dgm:pt modelId="{9E121ECE-3329-4807-B4B3-335D84AD0FA2}" type="sibTrans" cxnId="{18D3CDE7-CA13-469C-891B-8BA9810B5041}">
      <dgm:prSet/>
      <dgm:spPr/>
      <dgm:t>
        <a:bodyPr/>
        <a:lstStyle/>
        <a:p>
          <a:endParaRPr lang="nb-NO"/>
        </a:p>
      </dgm:t>
    </dgm:pt>
    <dgm:pt modelId="{5ABD1C96-32E7-4C3E-A822-41FD70630754}">
      <dgm:prSet phldrT="[Tekst]" custT="1"/>
      <dgm:spPr/>
      <dgm:t>
        <a:bodyPr/>
        <a:lstStyle/>
        <a:p>
          <a:r>
            <a:rPr lang="nb-NO" sz="1600" u="sng" dirty="0"/>
            <a:t>Ubundet inv. fond</a:t>
          </a:r>
        </a:p>
        <a:p>
          <a:endParaRPr lang="nb-NO" sz="1600" u="sng" dirty="0"/>
        </a:p>
        <a:p>
          <a:r>
            <a:rPr lang="nb-NO" sz="1200" dirty="0">
              <a:solidFill>
                <a:schemeClr val="bg2"/>
              </a:solidFill>
            </a:rPr>
            <a:t>Må være budsjettert/</a:t>
          </a:r>
        </a:p>
        <a:p>
          <a:r>
            <a:rPr lang="nb-NO" sz="1200" dirty="0">
              <a:solidFill>
                <a:schemeClr val="bg2"/>
              </a:solidFill>
            </a:rPr>
            <a:t>vedtatt av MR/FR</a:t>
          </a:r>
          <a:endParaRPr lang="nb-NO" sz="1200" dirty="0"/>
        </a:p>
      </dgm:t>
    </dgm:pt>
    <dgm:pt modelId="{8E0A9813-F59A-4018-A829-26EB21474B3F}" type="parTrans" cxnId="{D844A5D6-84AD-41C0-AE05-6EB257D02562}">
      <dgm:prSet/>
      <dgm:spPr/>
      <dgm:t>
        <a:bodyPr/>
        <a:lstStyle/>
        <a:p>
          <a:endParaRPr lang="nb-NO"/>
        </a:p>
      </dgm:t>
    </dgm:pt>
    <dgm:pt modelId="{98E4F992-CF02-40A6-AE3D-D536AC439689}" type="sibTrans" cxnId="{D844A5D6-84AD-41C0-AE05-6EB257D02562}">
      <dgm:prSet/>
      <dgm:spPr/>
      <dgm:t>
        <a:bodyPr/>
        <a:lstStyle/>
        <a:p>
          <a:endParaRPr lang="nb-NO"/>
        </a:p>
      </dgm:t>
    </dgm:pt>
    <dgm:pt modelId="{2C4379A2-6E66-41A7-B040-DAB273A78F25}">
      <dgm:prSet phldrT="[Tekst]" custT="1"/>
      <dgm:spPr/>
      <dgm:t>
        <a:bodyPr/>
        <a:lstStyle/>
        <a:p>
          <a:r>
            <a:rPr lang="nb-NO" sz="1600" u="sng" dirty="0"/>
            <a:t>Bundet inv. fond</a:t>
          </a:r>
        </a:p>
        <a:p>
          <a:r>
            <a:rPr lang="nb-NO" sz="1200" dirty="0"/>
            <a:t>(</a:t>
          </a:r>
          <a:r>
            <a:rPr lang="nb-NO" sz="1200" u="sng" dirty="0"/>
            <a:t>eksterne</a:t>
          </a:r>
          <a:r>
            <a:rPr lang="nb-NO" sz="1200" dirty="0"/>
            <a:t> restriksjoner/øremerkinger)</a:t>
          </a:r>
        </a:p>
        <a:p>
          <a:r>
            <a:rPr lang="nb-NO" sz="1200" dirty="0">
              <a:solidFill>
                <a:schemeClr val="bg2"/>
              </a:solidFill>
            </a:rPr>
            <a:t>Må brukes i tråd med øremerket formål.</a:t>
          </a:r>
          <a:endParaRPr lang="nb-NO" sz="1200" dirty="0"/>
        </a:p>
      </dgm:t>
    </dgm:pt>
    <dgm:pt modelId="{199315B8-318E-40F4-8B12-178A45D048B4}" type="parTrans" cxnId="{5756F4D9-ACC8-4ED5-B7AF-601644D83B23}">
      <dgm:prSet/>
      <dgm:spPr/>
      <dgm:t>
        <a:bodyPr/>
        <a:lstStyle/>
        <a:p>
          <a:endParaRPr lang="nb-NO"/>
        </a:p>
      </dgm:t>
    </dgm:pt>
    <dgm:pt modelId="{A9C08461-0374-4AEB-95F3-9401054474E7}" type="sibTrans" cxnId="{5756F4D9-ACC8-4ED5-B7AF-601644D83B23}">
      <dgm:prSet/>
      <dgm:spPr/>
      <dgm:t>
        <a:bodyPr/>
        <a:lstStyle/>
        <a:p>
          <a:endParaRPr lang="nb-NO"/>
        </a:p>
      </dgm:t>
    </dgm:pt>
    <dgm:pt modelId="{E9D566B1-67F1-4480-A243-4929154C7118}" type="asst">
      <dgm:prSet phldrT="[Tekst]" custT="1"/>
      <dgm:spPr/>
      <dgm:t>
        <a:bodyPr/>
        <a:lstStyle/>
        <a:p>
          <a:r>
            <a:rPr lang="nb-NO" sz="1600" u="sng" dirty="0"/>
            <a:t>Bundet driftsfond</a:t>
          </a:r>
        </a:p>
        <a:p>
          <a:r>
            <a:rPr lang="nb-NO" sz="1200" dirty="0"/>
            <a:t>(</a:t>
          </a:r>
          <a:r>
            <a:rPr lang="nb-NO" sz="1200" u="sng" dirty="0"/>
            <a:t>eksterne</a:t>
          </a:r>
          <a:r>
            <a:rPr lang="nb-NO" sz="1200" dirty="0"/>
            <a:t> restriksjoner/øremerkinger)</a:t>
          </a:r>
        </a:p>
        <a:p>
          <a:r>
            <a:rPr lang="nb-NO" sz="1200" dirty="0">
              <a:solidFill>
                <a:schemeClr val="bg2"/>
              </a:solidFill>
            </a:rPr>
            <a:t>Må brukes i tråd med øremerket formål.</a:t>
          </a:r>
          <a:endParaRPr lang="nb-NO" sz="1200" dirty="0"/>
        </a:p>
      </dgm:t>
    </dgm:pt>
    <dgm:pt modelId="{567E83EB-EB83-458D-BBBC-57D977F5D9D6}" type="parTrans" cxnId="{A09CFEE4-A019-4B76-8CFE-A4CC30FFACE3}">
      <dgm:prSet/>
      <dgm:spPr/>
      <dgm:t>
        <a:bodyPr/>
        <a:lstStyle/>
        <a:p>
          <a:endParaRPr lang="nb-NO"/>
        </a:p>
      </dgm:t>
    </dgm:pt>
    <dgm:pt modelId="{54E5438A-360F-476D-B3D1-3917A471AA8B}" type="sibTrans" cxnId="{A09CFEE4-A019-4B76-8CFE-A4CC30FFACE3}">
      <dgm:prSet/>
      <dgm:spPr/>
      <dgm:t>
        <a:bodyPr/>
        <a:lstStyle/>
        <a:p>
          <a:endParaRPr lang="nb-NO"/>
        </a:p>
      </dgm:t>
    </dgm:pt>
    <dgm:pt modelId="{79762519-66BB-4A5A-9ACC-3F1876622F7E}" type="pres">
      <dgm:prSet presAssocID="{6C466BA8-12CF-45B1-8478-71A1C01C1E90}" presName="hierChild1" presStyleCnt="0">
        <dgm:presLayoutVars>
          <dgm:orgChart val="1"/>
          <dgm:chPref val="1"/>
          <dgm:dir/>
          <dgm:animOne val="branch"/>
          <dgm:animLvl val="lvl"/>
          <dgm:resizeHandles/>
        </dgm:presLayoutVars>
      </dgm:prSet>
      <dgm:spPr/>
    </dgm:pt>
    <dgm:pt modelId="{145460BC-56D4-4168-9705-C283378B6BCC}" type="pres">
      <dgm:prSet presAssocID="{4C373BF6-414E-49B5-9427-9DCEF8733719}" presName="hierRoot1" presStyleCnt="0">
        <dgm:presLayoutVars>
          <dgm:hierBranch val="init"/>
        </dgm:presLayoutVars>
      </dgm:prSet>
      <dgm:spPr/>
    </dgm:pt>
    <dgm:pt modelId="{7B280088-73AD-4669-8D9A-0BCF6A75A01B}" type="pres">
      <dgm:prSet presAssocID="{4C373BF6-414E-49B5-9427-9DCEF8733719}" presName="rootComposite1" presStyleCnt="0"/>
      <dgm:spPr/>
    </dgm:pt>
    <dgm:pt modelId="{F0033080-5394-4473-996D-AB6796EDAD7E}" type="pres">
      <dgm:prSet presAssocID="{4C373BF6-414E-49B5-9427-9DCEF8733719}" presName="rootText1" presStyleLbl="node0" presStyleIdx="0" presStyleCnt="2" custLinFactNeighborY="-1679">
        <dgm:presLayoutVars>
          <dgm:chPref val="3"/>
        </dgm:presLayoutVars>
      </dgm:prSet>
      <dgm:spPr/>
    </dgm:pt>
    <dgm:pt modelId="{E0D8C8B9-A1F3-4645-977B-0F8515788DB0}" type="pres">
      <dgm:prSet presAssocID="{4C373BF6-414E-49B5-9427-9DCEF8733719}" presName="rootConnector1" presStyleLbl="node1" presStyleIdx="0" presStyleCnt="0"/>
      <dgm:spPr/>
    </dgm:pt>
    <dgm:pt modelId="{4A68035B-8501-44DE-9F1C-B7CE2BD9C1B1}" type="pres">
      <dgm:prSet presAssocID="{4C373BF6-414E-49B5-9427-9DCEF8733719}" presName="hierChild2" presStyleCnt="0"/>
      <dgm:spPr/>
    </dgm:pt>
    <dgm:pt modelId="{DC92E1D3-5E71-4140-9DFA-88B4F589CE39}" type="pres">
      <dgm:prSet presAssocID="{4C373BF6-414E-49B5-9427-9DCEF8733719}" presName="hierChild3" presStyleCnt="0"/>
      <dgm:spPr/>
    </dgm:pt>
    <dgm:pt modelId="{98DCE348-7517-4E2C-B58E-96607DC49034}" type="pres">
      <dgm:prSet presAssocID="{B227A34F-8414-4A06-874D-9FB72DCD1097}" presName="Name111" presStyleLbl="parChTrans1D2" presStyleIdx="0" presStyleCnt="4"/>
      <dgm:spPr/>
    </dgm:pt>
    <dgm:pt modelId="{A1BD5275-53A4-4D78-BF57-5739F5203BED}" type="pres">
      <dgm:prSet presAssocID="{1D2B2783-8F0F-456F-BDB6-E8A763CB59D5}" presName="hierRoot3" presStyleCnt="0">
        <dgm:presLayoutVars>
          <dgm:hierBranch val="init"/>
        </dgm:presLayoutVars>
      </dgm:prSet>
      <dgm:spPr/>
    </dgm:pt>
    <dgm:pt modelId="{91C8A445-9673-4D9C-A2B0-AF6C05771530}" type="pres">
      <dgm:prSet presAssocID="{1D2B2783-8F0F-456F-BDB6-E8A763CB59D5}" presName="rootComposite3" presStyleCnt="0"/>
      <dgm:spPr/>
    </dgm:pt>
    <dgm:pt modelId="{F2E72AF3-D094-45C5-B4E6-EAF29CDE7C55}" type="pres">
      <dgm:prSet presAssocID="{1D2B2783-8F0F-456F-BDB6-E8A763CB59D5}" presName="rootText3" presStyleLbl="asst1" presStyleIdx="0" presStyleCnt="2">
        <dgm:presLayoutVars>
          <dgm:chPref val="3"/>
        </dgm:presLayoutVars>
      </dgm:prSet>
      <dgm:spPr/>
    </dgm:pt>
    <dgm:pt modelId="{DCA4E0E0-FA85-4B94-8DF7-F9E137AFB7F6}" type="pres">
      <dgm:prSet presAssocID="{1D2B2783-8F0F-456F-BDB6-E8A763CB59D5}" presName="rootConnector3" presStyleLbl="asst1" presStyleIdx="0" presStyleCnt="2"/>
      <dgm:spPr/>
    </dgm:pt>
    <dgm:pt modelId="{2B589FAD-954C-42AC-A724-6510F3DB6AB7}" type="pres">
      <dgm:prSet presAssocID="{1D2B2783-8F0F-456F-BDB6-E8A763CB59D5}" presName="hierChild6" presStyleCnt="0"/>
      <dgm:spPr/>
    </dgm:pt>
    <dgm:pt modelId="{E94E2F42-9A4A-40E5-8AC9-B91AA446D24A}" type="pres">
      <dgm:prSet presAssocID="{1D2B2783-8F0F-456F-BDB6-E8A763CB59D5}" presName="hierChild7" presStyleCnt="0"/>
      <dgm:spPr/>
    </dgm:pt>
    <dgm:pt modelId="{ED853BB1-D1D3-41AD-BB96-188E6BA0CDEF}" type="pres">
      <dgm:prSet presAssocID="{567E83EB-EB83-458D-BBBC-57D977F5D9D6}" presName="Name111" presStyleLbl="parChTrans1D2" presStyleIdx="1" presStyleCnt="4"/>
      <dgm:spPr/>
    </dgm:pt>
    <dgm:pt modelId="{8F6D9C3B-810C-4CA3-BFA7-1DF86016D31B}" type="pres">
      <dgm:prSet presAssocID="{E9D566B1-67F1-4480-A243-4929154C7118}" presName="hierRoot3" presStyleCnt="0">
        <dgm:presLayoutVars>
          <dgm:hierBranch val="init"/>
        </dgm:presLayoutVars>
      </dgm:prSet>
      <dgm:spPr/>
    </dgm:pt>
    <dgm:pt modelId="{B0C89AB3-86E2-447D-AC06-2A707FF5ADFA}" type="pres">
      <dgm:prSet presAssocID="{E9D566B1-67F1-4480-A243-4929154C7118}" presName="rootComposite3" presStyleCnt="0"/>
      <dgm:spPr/>
    </dgm:pt>
    <dgm:pt modelId="{1F717247-D186-4EFD-A0BE-BBDB9041D5CC}" type="pres">
      <dgm:prSet presAssocID="{E9D566B1-67F1-4480-A243-4929154C7118}" presName="rootText3" presStyleLbl="asst1" presStyleIdx="1" presStyleCnt="2">
        <dgm:presLayoutVars>
          <dgm:chPref val="3"/>
        </dgm:presLayoutVars>
      </dgm:prSet>
      <dgm:spPr/>
    </dgm:pt>
    <dgm:pt modelId="{2B7DB648-CBD9-413F-9A06-BA1A560BDA5B}" type="pres">
      <dgm:prSet presAssocID="{E9D566B1-67F1-4480-A243-4929154C7118}" presName="rootConnector3" presStyleLbl="asst1" presStyleIdx="1" presStyleCnt="2"/>
      <dgm:spPr/>
    </dgm:pt>
    <dgm:pt modelId="{A45AADE6-B483-48BE-B6D2-A309FCB64D19}" type="pres">
      <dgm:prSet presAssocID="{E9D566B1-67F1-4480-A243-4929154C7118}" presName="hierChild6" presStyleCnt="0"/>
      <dgm:spPr/>
    </dgm:pt>
    <dgm:pt modelId="{9E75332D-5964-447A-B19D-2AF05C147409}" type="pres">
      <dgm:prSet presAssocID="{E9D566B1-67F1-4480-A243-4929154C7118}" presName="hierChild7" presStyleCnt="0"/>
      <dgm:spPr/>
    </dgm:pt>
    <dgm:pt modelId="{3AF6769C-C42D-48F7-A445-9C8ECDF925DA}" type="pres">
      <dgm:prSet presAssocID="{1BDED4BE-9D74-465F-A8E9-464009ADCB02}" presName="hierRoot1" presStyleCnt="0">
        <dgm:presLayoutVars>
          <dgm:hierBranch val="init"/>
        </dgm:presLayoutVars>
      </dgm:prSet>
      <dgm:spPr/>
    </dgm:pt>
    <dgm:pt modelId="{EC97AC9A-2626-4CCF-B5CC-DC7A2998DE45}" type="pres">
      <dgm:prSet presAssocID="{1BDED4BE-9D74-465F-A8E9-464009ADCB02}" presName="rootComposite1" presStyleCnt="0"/>
      <dgm:spPr/>
    </dgm:pt>
    <dgm:pt modelId="{5FA0F4C0-B0C7-4CA2-A235-4F52731EA869}" type="pres">
      <dgm:prSet presAssocID="{1BDED4BE-9D74-465F-A8E9-464009ADCB02}" presName="rootText1" presStyleLbl="node0" presStyleIdx="1" presStyleCnt="2" custScaleX="105419">
        <dgm:presLayoutVars>
          <dgm:chPref val="3"/>
        </dgm:presLayoutVars>
      </dgm:prSet>
      <dgm:spPr/>
    </dgm:pt>
    <dgm:pt modelId="{70BA74F2-CDC6-4542-87A0-69F9CCEC4B3D}" type="pres">
      <dgm:prSet presAssocID="{1BDED4BE-9D74-465F-A8E9-464009ADCB02}" presName="rootConnector1" presStyleLbl="node1" presStyleIdx="0" presStyleCnt="0"/>
      <dgm:spPr/>
    </dgm:pt>
    <dgm:pt modelId="{E061198A-BA69-4975-80E3-A12E774B8B4A}" type="pres">
      <dgm:prSet presAssocID="{1BDED4BE-9D74-465F-A8E9-464009ADCB02}" presName="hierChild2" presStyleCnt="0"/>
      <dgm:spPr/>
    </dgm:pt>
    <dgm:pt modelId="{B6C61643-F4F2-4CCA-8F66-FD3D84FF0172}" type="pres">
      <dgm:prSet presAssocID="{8E0A9813-F59A-4018-A829-26EB21474B3F}" presName="Name37" presStyleLbl="parChTrans1D2" presStyleIdx="2" presStyleCnt="4"/>
      <dgm:spPr/>
    </dgm:pt>
    <dgm:pt modelId="{BFBC04FB-E65F-4C10-8075-40D8BCD875A3}" type="pres">
      <dgm:prSet presAssocID="{5ABD1C96-32E7-4C3E-A822-41FD70630754}" presName="hierRoot2" presStyleCnt="0">
        <dgm:presLayoutVars>
          <dgm:hierBranch val="init"/>
        </dgm:presLayoutVars>
      </dgm:prSet>
      <dgm:spPr/>
    </dgm:pt>
    <dgm:pt modelId="{54201C7F-88BE-421B-9F77-90D4D0591F55}" type="pres">
      <dgm:prSet presAssocID="{5ABD1C96-32E7-4C3E-A822-41FD70630754}" presName="rootComposite" presStyleCnt="0"/>
      <dgm:spPr/>
    </dgm:pt>
    <dgm:pt modelId="{9609AEDB-EF87-4E67-835C-5BFFB8D1E2E3}" type="pres">
      <dgm:prSet presAssocID="{5ABD1C96-32E7-4C3E-A822-41FD70630754}" presName="rootText" presStyleLbl="node2" presStyleIdx="0" presStyleCnt="2" custLinFactNeighborX="-280">
        <dgm:presLayoutVars>
          <dgm:chPref val="3"/>
        </dgm:presLayoutVars>
      </dgm:prSet>
      <dgm:spPr/>
    </dgm:pt>
    <dgm:pt modelId="{B0316496-9B3E-4EAC-9752-21DF0BDE9A7E}" type="pres">
      <dgm:prSet presAssocID="{5ABD1C96-32E7-4C3E-A822-41FD70630754}" presName="rootConnector" presStyleLbl="node2" presStyleIdx="0" presStyleCnt="2"/>
      <dgm:spPr/>
    </dgm:pt>
    <dgm:pt modelId="{F49B042E-AA76-4100-8E25-DE5CECC44938}" type="pres">
      <dgm:prSet presAssocID="{5ABD1C96-32E7-4C3E-A822-41FD70630754}" presName="hierChild4" presStyleCnt="0"/>
      <dgm:spPr/>
    </dgm:pt>
    <dgm:pt modelId="{DBA43A9D-EF18-4A37-BFD6-26885BAB36ED}" type="pres">
      <dgm:prSet presAssocID="{5ABD1C96-32E7-4C3E-A822-41FD70630754}" presName="hierChild5" presStyleCnt="0"/>
      <dgm:spPr/>
    </dgm:pt>
    <dgm:pt modelId="{12F45D31-675D-483C-8C50-B283DD16CCD6}" type="pres">
      <dgm:prSet presAssocID="{199315B8-318E-40F4-8B12-178A45D048B4}" presName="Name37" presStyleLbl="parChTrans1D2" presStyleIdx="3" presStyleCnt="4"/>
      <dgm:spPr/>
    </dgm:pt>
    <dgm:pt modelId="{66303669-B83A-42C3-AB8B-CB1983719F8D}" type="pres">
      <dgm:prSet presAssocID="{2C4379A2-6E66-41A7-B040-DAB273A78F25}" presName="hierRoot2" presStyleCnt="0">
        <dgm:presLayoutVars>
          <dgm:hierBranch val="init"/>
        </dgm:presLayoutVars>
      </dgm:prSet>
      <dgm:spPr/>
    </dgm:pt>
    <dgm:pt modelId="{11C91FF0-A973-4F95-8118-E5160E3E73C1}" type="pres">
      <dgm:prSet presAssocID="{2C4379A2-6E66-41A7-B040-DAB273A78F25}" presName="rootComposite" presStyleCnt="0"/>
      <dgm:spPr/>
    </dgm:pt>
    <dgm:pt modelId="{CA604045-7210-4053-BAC5-D5827D7E0EA4}" type="pres">
      <dgm:prSet presAssocID="{2C4379A2-6E66-41A7-B040-DAB273A78F25}" presName="rootText" presStyleLbl="node2" presStyleIdx="1" presStyleCnt="2">
        <dgm:presLayoutVars>
          <dgm:chPref val="3"/>
        </dgm:presLayoutVars>
      </dgm:prSet>
      <dgm:spPr/>
    </dgm:pt>
    <dgm:pt modelId="{E90C6044-EEC9-4FDE-9085-168CF499AA18}" type="pres">
      <dgm:prSet presAssocID="{2C4379A2-6E66-41A7-B040-DAB273A78F25}" presName="rootConnector" presStyleLbl="node2" presStyleIdx="1" presStyleCnt="2"/>
      <dgm:spPr/>
    </dgm:pt>
    <dgm:pt modelId="{DB42CA56-0109-4464-A405-ECD116FB290A}" type="pres">
      <dgm:prSet presAssocID="{2C4379A2-6E66-41A7-B040-DAB273A78F25}" presName="hierChild4" presStyleCnt="0"/>
      <dgm:spPr/>
    </dgm:pt>
    <dgm:pt modelId="{FEBAD8A8-B47E-43F5-97FA-C441B7659960}" type="pres">
      <dgm:prSet presAssocID="{2C4379A2-6E66-41A7-B040-DAB273A78F25}" presName="hierChild5" presStyleCnt="0"/>
      <dgm:spPr/>
    </dgm:pt>
    <dgm:pt modelId="{5EE74BC2-5026-431F-B521-013634F88CF7}" type="pres">
      <dgm:prSet presAssocID="{1BDED4BE-9D74-465F-A8E9-464009ADCB02}" presName="hierChild3" presStyleCnt="0"/>
      <dgm:spPr/>
    </dgm:pt>
  </dgm:ptLst>
  <dgm:cxnLst>
    <dgm:cxn modelId="{843F6C0C-BF5A-4156-A52F-F3FD47AF93D2}" srcId="{6C466BA8-12CF-45B1-8478-71A1C01C1E90}" destId="{4C373BF6-414E-49B5-9427-9DCEF8733719}" srcOrd="0" destOrd="0" parTransId="{4E5B3D6C-B21C-47C5-BDAB-C51ACB18F14A}" sibTransId="{A572AD1F-505F-4E18-BDF3-315D4B1E1A17}"/>
    <dgm:cxn modelId="{003B2720-EC69-46BD-81BD-548D56AEC1D3}" type="presOf" srcId="{2C4379A2-6E66-41A7-B040-DAB273A78F25}" destId="{CA604045-7210-4053-BAC5-D5827D7E0EA4}" srcOrd="0" destOrd="0" presId="urn:microsoft.com/office/officeart/2005/8/layout/orgChart1"/>
    <dgm:cxn modelId="{9EF74A2A-3059-447D-AE9D-827B914E567D}" type="presOf" srcId="{567E83EB-EB83-458D-BBBC-57D977F5D9D6}" destId="{ED853BB1-D1D3-41AD-BB96-188E6BA0CDEF}" srcOrd="0" destOrd="0" presId="urn:microsoft.com/office/officeart/2005/8/layout/orgChart1"/>
    <dgm:cxn modelId="{0ECE0431-5B24-425E-8BAE-403FB6549AD3}" srcId="{4C373BF6-414E-49B5-9427-9DCEF8733719}" destId="{1D2B2783-8F0F-456F-BDB6-E8A763CB59D5}" srcOrd="0" destOrd="0" parTransId="{B227A34F-8414-4A06-874D-9FB72DCD1097}" sibTransId="{CBE94F16-7E88-413C-AE7A-8B4E836F1BBB}"/>
    <dgm:cxn modelId="{05D73F34-C3EA-4D74-A369-616294DD5410}" type="presOf" srcId="{1D2B2783-8F0F-456F-BDB6-E8A763CB59D5}" destId="{F2E72AF3-D094-45C5-B4E6-EAF29CDE7C55}" srcOrd="0" destOrd="0" presId="urn:microsoft.com/office/officeart/2005/8/layout/orgChart1"/>
    <dgm:cxn modelId="{8E3F6834-AB9F-475D-AC92-841F673E11CD}" type="presOf" srcId="{199315B8-318E-40F4-8B12-178A45D048B4}" destId="{12F45D31-675D-483C-8C50-B283DD16CCD6}" srcOrd="0" destOrd="0" presId="urn:microsoft.com/office/officeart/2005/8/layout/orgChart1"/>
    <dgm:cxn modelId="{E0489A4F-B4B1-4076-8A46-FB61CA924A64}" type="presOf" srcId="{1D2B2783-8F0F-456F-BDB6-E8A763CB59D5}" destId="{DCA4E0E0-FA85-4B94-8DF7-F9E137AFB7F6}" srcOrd="1" destOrd="0" presId="urn:microsoft.com/office/officeart/2005/8/layout/orgChart1"/>
    <dgm:cxn modelId="{37CDE472-8D6A-4BDC-B619-AE46208BA5A0}" type="presOf" srcId="{4C373BF6-414E-49B5-9427-9DCEF8733719}" destId="{E0D8C8B9-A1F3-4645-977B-0F8515788DB0}" srcOrd="1" destOrd="0" presId="urn:microsoft.com/office/officeart/2005/8/layout/orgChart1"/>
    <dgm:cxn modelId="{D429C37E-FD67-4BA8-8B71-7CF27A1AFD68}" type="presOf" srcId="{B227A34F-8414-4A06-874D-9FB72DCD1097}" destId="{98DCE348-7517-4E2C-B58E-96607DC49034}" srcOrd="0" destOrd="0" presId="urn:microsoft.com/office/officeart/2005/8/layout/orgChart1"/>
    <dgm:cxn modelId="{DB06F384-7B49-4142-A1C4-751B670E3780}" type="presOf" srcId="{5ABD1C96-32E7-4C3E-A822-41FD70630754}" destId="{B0316496-9B3E-4EAC-9752-21DF0BDE9A7E}" srcOrd="1" destOrd="0" presId="urn:microsoft.com/office/officeart/2005/8/layout/orgChart1"/>
    <dgm:cxn modelId="{E08C0A8D-FB37-48E6-9325-8583169285E8}" type="presOf" srcId="{E9D566B1-67F1-4480-A243-4929154C7118}" destId="{2B7DB648-CBD9-413F-9A06-BA1A560BDA5B}" srcOrd="1" destOrd="0" presId="urn:microsoft.com/office/officeart/2005/8/layout/orgChart1"/>
    <dgm:cxn modelId="{A56B7F9A-77ED-45B9-80CD-46C07215C073}" type="presOf" srcId="{1BDED4BE-9D74-465F-A8E9-464009ADCB02}" destId="{5FA0F4C0-B0C7-4CA2-A235-4F52731EA869}" srcOrd="0" destOrd="0" presId="urn:microsoft.com/office/officeart/2005/8/layout/orgChart1"/>
    <dgm:cxn modelId="{D0E64B9D-8848-4219-A5B7-D538C42817A7}" type="presOf" srcId="{5ABD1C96-32E7-4C3E-A822-41FD70630754}" destId="{9609AEDB-EF87-4E67-835C-5BFFB8D1E2E3}" srcOrd="0" destOrd="0" presId="urn:microsoft.com/office/officeart/2005/8/layout/orgChart1"/>
    <dgm:cxn modelId="{5238FDA6-ACBA-42EF-A99F-860E2FFBAFA5}" type="presOf" srcId="{8E0A9813-F59A-4018-A829-26EB21474B3F}" destId="{B6C61643-F4F2-4CCA-8F66-FD3D84FF0172}" srcOrd="0" destOrd="0" presId="urn:microsoft.com/office/officeart/2005/8/layout/orgChart1"/>
    <dgm:cxn modelId="{D46288C8-F908-4125-B2EA-92EBD2796012}" type="presOf" srcId="{6C466BA8-12CF-45B1-8478-71A1C01C1E90}" destId="{79762519-66BB-4A5A-9ACC-3F1876622F7E}" srcOrd="0" destOrd="0" presId="urn:microsoft.com/office/officeart/2005/8/layout/orgChart1"/>
    <dgm:cxn modelId="{E383AED5-08CB-4178-B0CA-C8A91481D209}" type="presOf" srcId="{2C4379A2-6E66-41A7-B040-DAB273A78F25}" destId="{E90C6044-EEC9-4FDE-9085-168CF499AA18}" srcOrd="1" destOrd="0" presId="urn:microsoft.com/office/officeart/2005/8/layout/orgChart1"/>
    <dgm:cxn modelId="{D844A5D6-84AD-41C0-AE05-6EB257D02562}" srcId="{1BDED4BE-9D74-465F-A8E9-464009ADCB02}" destId="{5ABD1C96-32E7-4C3E-A822-41FD70630754}" srcOrd="0" destOrd="0" parTransId="{8E0A9813-F59A-4018-A829-26EB21474B3F}" sibTransId="{98E4F992-CF02-40A6-AE3D-D536AC439689}"/>
    <dgm:cxn modelId="{5756F4D9-ACC8-4ED5-B7AF-601644D83B23}" srcId="{1BDED4BE-9D74-465F-A8E9-464009ADCB02}" destId="{2C4379A2-6E66-41A7-B040-DAB273A78F25}" srcOrd="1" destOrd="0" parTransId="{199315B8-318E-40F4-8B12-178A45D048B4}" sibTransId="{A9C08461-0374-4AEB-95F3-9401054474E7}"/>
    <dgm:cxn modelId="{F29095DA-451B-45CD-83B6-B7A0903D8990}" type="presOf" srcId="{4C373BF6-414E-49B5-9427-9DCEF8733719}" destId="{F0033080-5394-4473-996D-AB6796EDAD7E}" srcOrd="0" destOrd="0" presId="urn:microsoft.com/office/officeart/2005/8/layout/orgChart1"/>
    <dgm:cxn modelId="{A09CFEE4-A019-4B76-8CFE-A4CC30FFACE3}" srcId="{4C373BF6-414E-49B5-9427-9DCEF8733719}" destId="{E9D566B1-67F1-4480-A243-4929154C7118}" srcOrd="1" destOrd="0" parTransId="{567E83EB-EB83-458D-BBBC-57D977F5D9D6}" sibTransId="{54E5438A-360F-476D-B3D1-3917A471AA8B}"/>
    <dgm:cxn modelId="{18D3CDE7-CA13-469C-891B-8BA9810B5041}" srcId="{6C466BA8-12CF-45B1-8478-71A1C01C1E90}" destId="{1BDED4BE-9D74-465F-A8E9-464009ADCB02}" srcOrd="1" destOrd="0" parTransId="{7BA5CDBD-7A3F-4B67-BB73-6A275EBEBB2E}" sibTransId="{9E121ECE-3329-4807-B4B3-335D84AD0FA2}"/>
    <dgm:cxn modelId="{ABCD3BFD-17FB-44E7-B00D-E0537CD3C550}" type="presOf" srcId="{1BDED4BE-9D74-465F-A8E9-464009ADCB02}" destId="{70BA74F2-CDC6-4542-87A0-69F9CCEC4B3D}" srcOrd="1" destOrd="0" presId="urn:microsoft.com/office/officeart/2005/8/layout/orgChart1"/>
    <dgm:cxn modelId="{DFE7E3FF-DDE9-4D43-B2C4-A05DF4BC4FE7}" type="presOf" srcId="{E9D566B1-67F1-4480-A243-4929154C7118}" destId="{1F717247-D186-4EFD-A0BE-BBDB9041D5CC}" srcOrd="0" destOrd="0" presId="urn:microsoft.com/office/officeart/2005/8/layout/orgChart1"/>
    <dgm:cxn modelId="{FAD16D40-3EAF-4034-A0EF-599E80EBEB96}" type="presParOf" srcId="{79762519-66BB-4A5A-9ACC-3F1876622F7E}" destId="{145460BC-56D4-4168-9705-C283378B6BCC}" srcOrd="0" destOrd="0" presId="urn:microsoft.com/office/officeart/2005/8/layout/orgChart1"/>
    <dgm:cxn modelId="{D5392B14-C62D-4FFE-9F24-B242D1CDEB2D}" type="presParOf" srcId="{145460BC-56D4-4168-9705-C283378B6BCC}" destId="{7B280088-73AD-4669-8D9A-0BCF6A75A01B}" srcOrd="0" destOrd="0" presId="urn:microsoft.com/office/officeart/2005/8/layout/orgChart1"/>
    <dgm:cxn modelId="{52046B2A-7A63-479D-9360-0C38A1FF85A1}" type="presParOf" srcId="{7B280088-73AD-4669-8D9A-0BCF6A75A01B}" destId="{F0033080-5394-4473-996D-AB6796EDAD7E}" srcOrd="0" destOrd="0" presId="urn:microsoft.com/office/officeart/2005/8/layout/orgChart1"/>
    <dgm:cxn modelId="{85EB83EC-7BE1-4CBA-BF9F-C8826513432E}" type="presParOf" srcId="{7B280088-73AD-4669-8D9A-0BCF6A75A01B}" destId="{E0D8C8B9-A1F3-4645-977B-0F8515788DB0}" srcOrd="1" destOrd="0" presId="urn:microsoft.com/office/officeart/2005/8/layout/orgChart1"/>
    <dgm:cxn modelId="{02D1F9DA-9579-470A-B510-4FC6C21C73EB}" type="presParOf" srcId="{145460BC-56D4-4168-9705-C283378B6BCC}" destId="{4A68035B-8501-44DE-9F1C-B7CE2BD9C1B1}" srcOrd="1" destOrd="0" presId="urn:microsoft.com/office/officeart/2005/8/layout/orgChart1"/>
    <dgm:cxn modelId="{F6C63586-2505-4795-8F5D-FFD9656EADD8}" type="presParOf" srcId="{145460BC-56D4-4168-9705-C283378B6BCC}" destId="{DC92E1D3-5E71-4140-9DFA-88B4F589CE39}" srcOrd="2" destOrd="0" presId="urn:microsoft.com/office/officeart/2005/8/layout/orgChart1"/>
    <dgm:cxn modelId="{FD011CF4-8753-4518-825A-109D1930EA08}" type="presParOf" srcId="{DC92E1D3-5E71-4140-9DFA-88B4F589CE39}" destId="{98DCE348-7517-4E2C-B58E-96607DC49034}" srcOrd="0" destOrd="0" presId="urn:microsoft.com/office/officeart/2005/8/layout/orgChart1"/>
    <dgm:cxn modelId="{432CB6EC-9AC9-4288-B968-9FC84F48E38D}" type="presParOf" srcId="{DC92E1D3-5E71-4140-9DFA-88B4F589CE39}" destId="{A1BD5275-53A4-4D78-BF57-5739F5203BED}" srcOrd="1" destOrd="0" presId="urn:microsoft.com/office/officeart/2005/8/layout/orgChart1"/>
    <dgm:cxn modelId="{063E9437-6FF1-477C-93E9-4E5B95CAE4AA}" type="presParOf" srcId="{A1BD5275-53A4-4D78-BF57-5739F5203BED}" destId="{91C8A445-9673-4D9C-A2B0-AF6C05771530}" srcOrd="0" destOrd="0" presId="urn:microsoft.com/office/officeart/2005/8/layout/orgChart1"/>
    <dgm:cxn modelId="{3F49F62F-7EAC-42D0-B2E2-4036CF4C3801}" type="presParOf" srcId="{91C8A445-9673-4D9C-A2B0-AF6C05771530}" destId="{F2E72AF3-D094-45C5-B4E6-EAF29CDE7C55}" srcOrd="0" destOrd="0" presId="urn:microsoft.com/office/officeart/2005/8/layout/orgChart1"/>
    <dgm:cxn modelId="{0E82907F-2FDB-4355-83F4-5331328BDAE2}" type="presParOf" srcId="{91C8A445-9673-4D9C-A2B0-AF6C05771530}" destId="{DCA4E0E0-FA85-4B94-8DF7-F9E137AFB7F6}" srcOrd="1" destOrd="0" presId="urn:microsoft.com/office/officeart/2005/8/layout/orgChart1"/>
    <dgm:cxn modelId="{532EDDD1-17B6-4ADD-AB2B-B9DA3A35EC2B}" type="presParOf" srcId="{A1BD5275-53A4-4D78-BF57-5739F5203BED}" destId="{2B589FAD-954C-42AC-A724-6510F3DB6AB7}" srcOrd="1" destOrd="0" presId="urn:microsoft.com/office/officeart/2005/8/layout/orgChart1"/>
    <dgm:cxn modelId="{5D14E363-0DB5-40A5-BF41-78290243CEB3}" type="presParOf" srcId="{A1BD5275-53A4-4D78-BF57-5739F5203BED}" destId="{E94E2F42-9A4A-40E5-8AC9-B91AA446D24A}" srcOrd="2" destOrd="0" presId="urn:microsoft.com/office/officeart/2005/8/layout/orgChart1"/>
    <dgm:cxn modelId="{BBA58EF6-7D0F-411F-A7B7-0722A14DF1AA}" type="presParOf" srcId="{DC92E1D3-5E71-4140-9DFA-88B4F589CE39}" destId="{ED853BB1-D1D3-41AD-BB96-188E6BA0CDEF}" srcOrd="2" destOrd="0" presId="urn:microsoft.com/office/officeart/2005/8/layout/orgChart1"/>
    <dgm:cxn modelId="{AD129FFC-17F3-4D4B-92D5-5ADCAB46B358}" type="presParOf" srcId="{DC92E1D3-5E71-4140-9DFA-88B4F589CE39}" destId="{8F6D9C3B-810C-4CA3-BFA7-1DF86016D31B}" srcOrd="3" destOrd="0" presId="urn:microsoft.com/office/officeart/2005/8/layout/orgChart1"/>
    <dgm:cxn modelId="{76DEAEBC-25A4-47C4-99D6-3B212456D68E}" type="presParOf" srcId="{8F6D9C3B-810C-4CA3-BFA7-1DF86016D31B}" destId="{B0C89AB3-86E2-447D-AC06-2A707FF5ADFA}" srcOrd="0" destOrd="0" presId="urn:microsoft.com/office/officeart/2005/8/layout/orgChart1"/>
    <dgm:cxn modelId="{BEE7382E-AC48-47D7-82B1-C3030EAF91B5}" type="presParOf" srcId="{B0C89AB3-86E2-447D-AC06-2A707FF5ADFA}" destId="{1F717247-D186-4EFD-A0BE-BBDB9041D5CC}" srcOrd="0" destOrd="0" presId="urn:microsoft.com/office/officeart/2005/8/layout/orgChart1"/>
    <dgm:cxn modelId="{941B920A-C8CD-4BD6-8130-88EFAB6AE5B3}" type="presParOf" srcId="{B0C89AB3-86E2-447D-AC06-2A707FF5ADFA}" destId="{2B7DB648-CBD9-413F-9A06-BA1A560BDA5B}" srcOrd="1" destOrd="0" presId="urn:microsoft.com/office/officeart/2005/8/layout/orgChart1"/>
    <dgm:cxn modelId="{0E65972C-AFB0-43AF-BC0B-7D01C81476A1}" type="presParOf" srcId="{8F6D9C3B-810C-4CA3-BFA7-1DF86016D31B}" destId="{A45AADE6-B483-48BE-B6D2-A309FCB64D19}" srcOrd="1" destOrd="0" presId="urn:microsoft.com/office/officeart/2005/8/layout/orgChart1"/>
    <dgm:cxn modelId="{18A380A9-3B42-4CB1-952D-F617B0A7AE90}" type="presParOf" srcId="{8F6D9C3B-810C-4CA3-BFA7-1DF86016D31B}" destId="{9E75332D-5964-447A-B19D-2AF05C147409}" srcOrd="2" destOrd="0" presId="urn:microsoft.com/office/officeart/2005/8/layout/orgChart1"/>
    <dgm:cxn modelId="{CACB5C2D-A7AC-4596-8DF2-18F030BDA422}" type="presParOf" srcId="{79762519-66BB-4A5A-9ACC-3F1876622F7E}" destId="{3AF6769C-C42D-48F7-A445-9C8ECDF925DA}" srcOrd="1" destOrd="0" presId="urn:microsoft.com/office/officeart/2005/8/layout/orgChart1"/>
    <dgm:cxn modelId="{A26D7FAA-3A15-4D14-A887-708E3B06EF14}" type="presParOf" srcId="{3AF6769C-C42D-48F7-A445-9C8ECDF925DA}" destId="{EC97AC9A-2626-4CCF-B5CC-DC7A2998DE45}" srcOrd="0" destOrd="0" presId="urn:microsoft.com/office/officeart/2005/8/layout/orgChart1"/>
    <dgm:cxn modelId="{6E132499-CF8B-4B77-897E-97DBF9C7BDF6}" type="presParOf" srcId="{EC97AC9A-2626-4CCF-B5CC-DC7A2998DE45}" destId="{5FA0F4C0-B0C7-4CA2-A235-4F52731EA869}" srcOrd="0" destOrd="0" presId="urn:microsoft.com/office/officeart/2005/8/layout/orgChart1"/>
    <dgm:cxn modelId="{03E4FC71-EFF1-4FE6-887C-5A2EA52EB7C2}" type="presParOf" srcId="{EC97AC9A-2626-4CCF-B5CC-DC7A2998DE45}" destId="{70BA74F2-CDC6-4542-87A0-69F9CCEC4B3D}" srcOrd="1" destOrd="0" presId="urn:microsoft.com/office/officeart/2005/8/layout/orgChart1"/>
    <dgm:cxn modelId="{8716A062-542D-49BD-97AA-C81BE10646C7}" type="presParOf" srcId="{3AF6769C-C42D-48F7-A445-9C8ECDF925DA}" destId="{E061198A-BA69-4975-80E3-A12E774B8B4A}" srcOrd="1" destOrd="0" presId="urn:microsoft.com/office/officeart/2005/8/layout/orgChart1"/>
    <dgm:cxn modelId="{F1C97EA3-5A7F-4671-9468-B9F442178F1C}" type="presParOf" srcId="{E061198A-BA69-4975-80E3-A12E774B8B4A}" destId="{B6C61643-F4F2-4CCA-8F66-FD3D84FF0172}" srcOrd="0" destOrd="0" presId="urn:microsoft.com/office/officeart/2005/8/layout/orgChart1"/>
    <dgm:cxn modelId="{4E6889A8-0FA7-4655-9BD2-51BEC389E7D9}" type="presParOf" srcId="{E061198A-BA69-4975-80E3-A12E774B8B4A}" destId="{BFBC04FB-E65F-4C10-8075-40D8BCD875A3}" srcOrd="1" destOrd="0" presId="urn:microsoft.com/office/officeart/2005/8/layout/orgChart1"/>
    <dgm:cxn modelId="{954C9E0B-F7B8-4E25-9E5E-DBC422B30953}" type="presParOf" srcId="{BFBC04FB-E65F-4C10-8075-40D8BCD875A3}" destId="{54201C7F-88BE-421B-9F77-90D4D0591F55}" srcOrd="0" destOrd="0" presId="urn:microsoft.com/office/officeart/2005/8/layout/orgChart1"/>
    <dgm:cxn modelId="{699A5239-7C92-4532-8614-077D48C50011}" type="presParOf" srcId="{54201C7F-88BE-421B-9F77-90D4D0591F55}" destId="{9609AEDB-EF87-4E67-835C-5BFFB8D1E2E3}" srcOrd="0" destOrd="0" presId="urn:microsoft.com/office/officeart/2005/8/layout/orgChart1"/>
    <dgm:cxn modelId="{E947914B-B9AD-47FC-8480-7FAC8C3A3706}" type="presParOf" srcId="{54201C7F-88BE-421B-9F77-90D4D0591F55}" destId="{B0316496-9B3E-4EAC-9752-21DF0BDE9A7E}" srcOrd="1" destOrd="0" presId="urn:microsoft.com/office/officeart/2005/8/layout/orgChart1"/>
    <dgm:cxn modelId="{1F542AA4-D90F-4177-89B1-421C32932D7D}" type="presParOf" srcId="{BFBC04FB-E65F-4C10-8075-40D8BCD875A3}" destId="{F49B042E-AA76-4100-8E25-DE5CECC44938}" srcOrd="1" destOrd="0" presId="urn:microsoft.com/office/officeart/2005/8/layout/orgChart1"/>
    <dgm:cxn modelId="{06421315-1193-4D77-86BD-A9F606026E98}" type="presParOf" srcId="{BFBC04FB-E65F-4C10-8075-40D8BCD875A3}" destId="{DBA43A9D-EF18-4A37-BFD6-26885BAB36ED}" srcOrd="2" destOrd="0" presId="urn:microsoft.com/office/officeart/2005/8/layout/orgChart1"/>
    <dgm:cxn modelId="{7ADDF426-7199-49CA-9799-D1897D69985B}" type="presParOf" srcId="{E061198A-BA69-4975-80E3-A12E774B8B4A}" destId="{12F45D31-675D-483C-8C50-B283DD16CCD6}" srcOrd="2" destOrd="0" presId="urn:microsoft.com/office/officeart/2005/8/layout/orgChart1"/>
    <dgm:cxn modelId="{FA75BB98-0A1B-4E1B-AAFB-95AED611908D}" type="presParOf" srcId="{E061198A-BA69-4975-80E3-A12E774B8B4A}" destId="{66303669-B83A-42C3-AB8B-CB1983719F8D}" srcOrd="3" destOrd="0" presId="urn:microsoft.com/office/officeart/2005/8/layout/orgChart1"/>
    <dgm:cxn modelId="{63507384-404D-45D3-9DC7-53375B65F0E7}" type="presParOf" srcId="{66303669-B83A-42C3-AB8B-CB1983719F8D}" destId="{11C91FF0-A973-4F95-8118-E5160E3E73C1}" srcOrd="0" destOrd="0" presId="urn:microsoft.com/office/officeart/2005/8/layout/orgChart1"/>
    <dgm:cxn modelId="{541E92DC-36B5-4B2A-BC6D-16055FA93263}" type="presParOf" srcId="{11C91FF0-A973-4F95-8118-E5160E3E73C1}" destId="{CA604045-7210-4053-BAC5-D5827D7E0EA4}" srcOrd="0" destOrd="0" presId="urn:microsoft.com/office/officeart/2005/8/layout/orgChart1"/>
    <dgm:cxn modelId="{2DED3893-ECFA-4AF6-BF8C-FAEC857E0683}" type="presParOf" srcId="{11C91FF0-A973-4F95-8118-E5160E3E73C1}" destId="{E90C6044-EEC9-4FDE-9085-168CF499AA18}" srcOrd="1" destOrd="0" presId="urn:microsoft.com/office/officeart/2005/8/layout/orgChart1"/>
    <dgm:cxn modelId="{98165219-1A57-4E7E-8A77-5064FAB233B9}" type="presParOf" srcId="{66303669-B83A-42C3-AB8B-CB1983719F8D}" destId="{DB42CA56-0109-4464-A405-ECD116FB290A}" srcOrd="1" destOrd="0" presId="urn:microsoft.com/office/officeart/2005/8/layout/orgChart1"/>
    <dgm:cxn modelId="{E8555B20-052F-4154-A420-E2E480E2614C}" type="presParOf" srcId="{66303669-B83A-42C3-AB8B-CB1983719F8D}" destId="{FEBAD8A8-B47E-43F5-97FA-C441B7659960}" srcOrd="2" destOrd="0" presId="urn:microsoft.com/office/officeart/2005/8/layout/orgChart1"/>
    <dgm:cxn modelId="{2A3B5533-CD7B-4F8C-BC23-A57F5FBD325B}" type="presParOf" srcId="{3AF6769C-C42D-48F7-A445-9C8ECDF925DA}" destId="{5EE74BC2-5026-431F-B521-013634F88CF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52E5E-04B2-4104-8E4E-68A13948A2D4}">
      <dsp:nvSpPr>
        <dsp:cNvPr id="0" name=""/>
        <dsp:cNvSpPr/>
      </dsp:nvSpPr>
      <dsp:spPr>
        <a:xfrm>
          <a:off x="265208" y="444049"/>
          <a:ext cx="1591253" cy="884029"/>
        </a:xfrm>
        <a:prstGeom prst="roundRect">
          <a:avLst>
            <a:gd name="adj" fmla="val 10000"/>
          </a:avLst>
        </a:prstGeom>
        <a:solidFill>
          <a:schemeClr val="bg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nb-NO" sz="2400" kern="1200" dirty="0"/>
            <a:t>Eiendeler</a:t>
          </a:r>
        </a:p>
      </dsp:txBody>
      <dsp:txXfrm>
        <a:off x="291100" y="469941"/>
        <a:ext cx="1539469" cy="832245"/>
      </dsp:txXfrm>
    </dsp:sp>
    <dsp:sp modelId="{1174E8D9-0378-4AC3-994E-362142044AAB}">
      <dsp:nvSpPr>
        <dsp:cNvPr id="0" name=""/>
        <dsp:cNvSpPr/>
      </dsp:nvSpPr>
      <dsp:spPr>
        <a:xfrm>
          <a:off x="2563685" y="444049"/>
          <a:ext cx="1591253" cy="884029"/>
        </a:xfrm>
        <a:prstGeom prst="roundRect">
          <a:avLst>
            <a:gd name="adj" fmla="val 10000"/>
          </a:avLst>
        </a:prstGeom>
        <a:solidFill>
          <a:schemeClr val="bg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nb-NO" sz="2400" kern="1200" dirty="0"/>
            <a:t>EK / Gjeld</a:t>
          </a:r>
        </a:p>
      </dsp:txBody>
      <dsp:txXfrm>
        <a:off x="2589577" y="469941"/>
        <a:ext cx="1539469" cy="832245"/>
      </dsp:txXfrm>
    </dsp:sp>
    <dsp:sp modelId="{A3C6F9CF-43F5-4DA1-BAED-5EEF2D426AF0}">
      <dsp:nvSpPr>
        <dsp:cNvPr id="0" name=""/>
        <dsp:cNvSpPr/>
      </dsp:nvSpPr>
      <dsp:spPr>
        <a:xfrm>
          <a:off x="717949" y="4372877"/>
          <a:ext cx="2984249" cy="319616"/>
        </a:xfrm>
        <a:prstGeom prst="roundRect">
          <a:avLst/>
        </a:prstGeom>
        <a:solidFill>
          <a:schemeClr val="tx2">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E090D43B-0D25-4436-B4E8-5CEAACB8FA84}">
      <dsp:nvSpPr>
        <dsp:cNvPr id="0" name=""/>
        <dsp:cNvSpPr/>
      </dsp:nvSpPr>
      <dsp:spPr>
        <a:xfrm>
          <a:off x="221007" y="3923589"/>
          <a:ext cx="3978133" cy="268744"/>
        </a:xfrm>
        <a:prstGeom prst="rect">
          <a:avLst/>
        </a:prstGeom>
        <a:solidFill>
          <a:schemeClr val="bg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EEF5E1-31D9-4CF8-82FC-320B2CF37DC7}">
      <dsp:nvSpPr>
        <dsp:cNvPr id="0" name=""/>
        <dsp:cNvSpPr/>
      </dsp:nvSpPr>
      <dsp:spPr>
        <a:xfrm>
          <a:off x="2563685" y="2760206"/>
          <a:ext cx="1591253" cy="11315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nb-NO" sz="1200" kern="1200" dirty="0" err="1"/>
            <a:t>Korts.gjeld</a:t>
          </a:r>
          <a:r>
            <a:rPr lang="nb-NO" sz="1200" kern="1200" dirty="0"/>
            <a:t> + </a:t>
          </a:r>
          <a:r>
            <a:rPr lang="nb-NO" sz="1200" kern="1200" dirty="0" err="1"/>
            <a:t>langs.gjeld</a:t>
          </a:r>
          <a:endParaRPr lang="nb-NO" sz="1200" kern="1200" dirty="0"/>
        </a:p>
        <a:p>
          <a:pPr marL="57150" lvl="1" indent="-57150" algn="l" defTabSz="400050">
            <a:lnSpc>
              <a:spcPct val="90000"/>
            </a:lnSpc>
            <a:spcBef>
              <a:spcPct val="0"/>
            </a:spcBef>
            <a:spcAft>
              <a:spcPct val="15000"/>
            </a:spcAft>
            <a:buChar char="•"/>
          </a:pPr>
          <a:r>
            <a:rPr lang="nb-NO" sz="900" kern="1200" dirty="0"/>
            <a:t>Leverandørgjeld</a:t>
          </a:r>
        </a:p>
        <a:p>
          <a:pPr marL="57150" lvl="1" indent="-57150" algn="l" defTabSz="400050">
            <a:lnSpc>
              <a:spcPct val="90000"/>
            </a:lnSpc>
            <a:spcBef>
              <a:spcPct val="0"/>
            </a:spcBef>
            <a:spcAft>
              <a:spcPct val="15000"/>
            </a:spcAft>
            <a:buChar char="•"/>
          </a:pPr>
          <a:r>
            <a:rPr lang="nb-NO" sz="900" kern="1200" dirty="0"/>
            <a:t>Skyldige </a:t>
          </a:r>
          <a:r>
            <a:rPr lang="nb-NO" sz="900" kern="1200" dirty="0" err="1"/>
            <a:t>off.avgifter</a:t>
          </a:r>
          <a:endParaRPr lang="nb-NO" sz="900" kern="1200" dirty="0"/>
        </a:p>
        <a:p>
          <a:pPr marL="57150" lvl="1" indent="-57150" algn="l" defTabSz="400050">
            <a:lnSpc>
              <a:spcPct val="90000"/>
            </a:lnSpc>
            <a:spcBef>
              <a:spcPct val="0"/>
            </a:spcBef>
            <a:spcAft>
              <a:spcPct val="15000"/>
            </a:spcAft>
            <a:buChar char="•"/>
          </a:pPr>
          <a:r>
            <a:rPr lang="nb-NO" sz="900" kern="1200" dirty="0"/>
            <a:t>Lån</a:t>
          </a:r>
        </a:p>
        <a:p>
          <a:pPr marL="57150" lvl="1" indent="-57150" algn="l" defTabSz="400050">
            <a:lnSpc>
              <a:spcPct val="90000"/>
            </a:lnSpc>
            <a:spcBef>
              <a:spcPct val="0"/>
            </a:spcBef>
            <a:spcAft>
              <a:spcPct val="15000"/>
            </a:spcAft>
            <a:buChar char="•"/>
          </a:pPr>
          <a:r>
            <a:rPr lang="nb-NO" sz="900" kern="1200" dirty="0"/>
            <a:t>Annen gjeld</a:t>
          </a:r>
        </a:p>
      </dsp:txBody>
      <dsp:txXfrm>
        <a:off x="2618923" y="2815444"/>
        <a:ext cx="1480777" cy="1021081"/>
      </dsp:txXfrm>
    </dsp:sp>
    <dsp:sp modelId="{083EF9A7-D7CB-419E-95F7-FC3EF749B660}">
      <dsp:nvSpPr>
        <dsp:cNvPr id="0" name=""/>
        <dsp:cNvSpPr/>
      </dsp:nvSpPr>
      <dsp:spPr>
        <a:xfrm>
          <a:off x="2563685" y="1575606"/>
          <a:ext cx="1591253" cy="11315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nb-NO" sz="1200" kern="1200" dirty="0"/>
            <a:t>Egenkapital</a:t>
          </a:r>
        </a:p>
        <a:p>
          <a:pPr marL="57150" lvl="1" indent="-57150" algn="l" defTabSz="400050">
            <a:lnSpc>
              <a:spcPct val="90000"/>
            </a:lnSpc>
            <a:spcBef>
              <a:spcPct val="0"/>
            </a:spcBef>
            <a:spcAft>
              <a:spcPct val="15000"/>
            </a:spcAft>
            <a:buChar char="•"/>
          </a:pPr>
          <a:r>
            <a:rPr lang="nb-NO" sz="900" kern="1200" dirty="0"/>
            <a:t>Fond (NB: flere typer)</a:t>
          </a:r>
        </a:p>
        <a:p>
          <a:pPr marL="57150" lvl="1" indent="-57150" algn="l" defTabSz="400050">
            <a:lnSpc>
              <a:spcPct val="90000"/>
            </a:lnSpc>
            <a:spcBef>
              <a:spcPct val="0"/>
            </a:spcBef>
            <a:spcAft>
              <a:spcPct val="15000"/>
            </a:spcAft>
            <a:buChar char="•"/>
          </a:pPr>
          <a:r>
            <a:rPr lang="nb-NO" sz="900" kern="1200" dirty="0" err="1"/>
            <a:t>Udisp</a:t>
          </a:r>
          <a:r>
            <a:rPr lang="nb-NO" sz="900" kern="1200" dirty="0"/>
            <a:t>. mer/</a:t>
          </a:r>
          <a:r>
            <a:rPr lang="nb-NO" sz="900" kern="1200" dirty="0" err="1"/>
            <a:t>mindreforb</a:t>
          </a:r>
          <a:r>
            <a:rPr lang="nb-NO" sz="900" kern="1200" dirty="0"/>
            <a:t>.</a:t>
          </a:r>
        </a:p>
        <a:p>
          <a:pPr marL="57150" lvl="1" indent="-57150" algn="l" defTabSz="400050">
            <a:lnSpc>
              <a:spcPct val="90000"/>
            </a:lnSpc>
            <a:spcBef>
              <a:spcPct val="0"/>
            </a:spcBef>
            <a:spcAft>
              <a:spcPct val="15000"/>
            </a:spcAft>
            <a:buChar char="•"/>
          </a:pPr>
          <a:r>
            <a:rPr lang="nb-NO" sz="900" kern="1200" dirty="0"/>
            <a:t>Kapitalkonto</a:t>
          </a:r>
        </a:p>
      </dsp:txBody>
      <dsp:txXfrm>
        <a:off x="2618923" y="1630844"/>
        <a:ext cx="1480777" cy="1021081"/>
      </dsp:txXfrm>
    </dsp:sp>
    <dsp:sp modelId="{CBB0DF37-0A20-4A79-805F-9BF8B518BC9D}">
      <dsp:nvSpPr>
        <dsp:cNvPr id="0" name=""/>
        <dsp:cNvSpPr/>
      </dsp:nvSpPr>
      <dsp:spPr>
        <a:xfrm>
          <a:off x="265208" y="2760206"/>
          <a:ext cx="1591253" cy="11315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nb-NO" sz="1200" kern="1200" dirty="0"/>
            <a:t>Omløpsmidler</a:t>
          </a:r>
        </a:p>
        <a:p>
          <a:pPr marL="57150" lvl="1" indent="-57150" algn="l" defTabSz="400050">
            <a:lnSpc>
              <a:spcPct val="90000"/>
            </a:lnSpc>
            <a:spcBef>
              <a:spcPct val="0"/>
            </a:spcBef>
            <a:spcAft>
              <a:spcPct val="15000"/>
            </a:spcAft>
            <a:buChar char="•"/>
          </a:pPr>
          <a:r>
            <a:rPr lang="nb-NO" sz="900" kern="1200" dirty="0"/>
            <a:t>Kortsiktige fordringer</a:t>
          </a:r>
        </a:p>
        <a:p>
          <a:pPr marL="57150" lvl="1" indent="-57150" algn="l" defTabSz="400050">
            <a:lnSpc>
              <a:spcPct val="90000"/>
            </a:lnSpc>
            <a:spcBef>
              <a:spcPct val="0"/>
            </a:spcBef>
            <a:spcAft>
              <a:spcPct val="15000"/>
            </a:spcAft>
            <a:buChar char="•"/>
          </a:pPr>
          <a:r>
            <a:rPr lang="nb-NO" sz="900" kern="1200" dirty="0"/>
            <a:t>Aksjer og andeler</a:t>
          </a:r>
        </a:p>
        <a:p>
          <a:pPr marL="57150" lvl="1" indent="-57150" algn="l" defTabSz="400050">
            <a:lnSpc>
              <a:spcPct val="90000"/>
            </a:lnSpc>
            <a:spcBef>
              <a:spcPct val="0"/>
            </a:spcBef>
            <a:spcAft>
              <a:spcPct val="15000"/>
            </a:spcAft>
            <a:buChar char="•"/>
          </a:pPr>
          <a:r>
            <a:rPr lang="nb-NO" sz="900" kern="1200" dirty="0"/>
            <a:t>Kasse, bankinnskudd</a:t>
          </a:r>
        </a:p>
      </dsp:txBody>
      <dsp:txXfrm>
        <a:off x="320446" y="2815444"/>
        <a:ext cx="1480777" cy="1021081"/>
      </dsp:txXfrm>
    </dsp:sp>
    <dsp:sp modelId="{0D54A833-A073-4366-9C13-3F28663BB9D7}">
      <dsp:nvSpPr>
        <dsp:cNvPr id="0" name=""/>
        <dsp:cNvSpPr/>
      </dsp:nvSpPr>
      <dsp:spPr>
        <a:xfrm>
          <a:off x="265208" y="1575606"/>
          <a:ext cx="1591253" cy="11315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nb-NO" sz="1200" kern="1200" dirty="0"/>
            <a:t>Anleggsmidler</a:t>
          </a:r>
        </a:p>
        <a:p>
          <a:pPr marL="57150" lvl="1" indent="-57150" algn="l" defTabSz="400050">
            <a:lnSpc>
              <a:spcPct val="90000"/>
            </a:lnSpc>
            <a:spcBef>
              <a:spcPct val="0"/>
            </a:spcBef>
            <a:spcAft>
              <a:spcPct val="15000"/>
            </a:spcAft>
            <a:buChar char="•"/>
          </a:pPr>
          <a:r>
            <a:rPr lang="nb-NO" sz="900" kern="1200" dirty="0"/>
            <a:t>Eiendom/bygg/anlegg</a:t>
          </a:r>
        </a:p>
        <a:p>
          <a:pPr marL="57150" lvl="1" indent="-57150" algn="l" defTabSz="400050">
            <a:lnSpc>
              <a:spcPct val="90000"/>
            </a:lnSpc>
            <a:spcBef>
              <a:spcPct val="0"/>
            </a:spcBef>
            <a:spcAft>
              <a:spcPct val="15000"/>
            </a:spcAft>
            <a:buChar char="•"/>
          </a:pPr>
          <a:r>
            <a:rPr lang="nb-NO" sz="900" kern="1200" dirty="0"/>
            <a:t>Utstyr/maskiner</a:t>
          </a:r>
        </a:p>
        <a:p>
          <a:pPr marL="57150" lvl="1" indent="-57150" algn="l" defTabSz="400050">
            <a:lnSpc>
              <a:spcPct val="90000"/>
            </a:lnSpc>
            <a:spcBef>
              <a:spcPct val="0"/>
            </a:spcBef>
            <a:spcAft>
              <a:spcPct val="15000"/>
            </a:spcAft>
            <a:buChar char="•"/>
          </a:pPr>
          <a:r>
            <a:rPr lang="nb-NO" sz="900" kern="1200" dirty="0"/>
            <a:t>Utlån</a:t>
          </a:r>
        </a:p>
        <a:p>
          <a:pPr marL="57150" lvl="1" indent="-57150" algn="l" defTabSz="400050">
            <a:lnSpc>
              <a:spcPct val="90000"/>
            </a:lnSpc>
            <a:spcBef>
              <a:spcPct val="0"/>
            </a:spcBef>
            <a:spcAft>
              <a:spcPct val="15000"/>
            </a:spcAft>
            <a:buChar char="•"/>
          </a:pPr>
          <a:r>
            <a:rPr lang="nb-NO" sz="900" kern="1200" dirty="0"/>
            <a:t>Aksjer og andeler</a:t>
          </a:r>
        </a:p>
      </dsp:txBody>
      <dsp:txXfrm>
        <a:off x="320446" y="1630844"/>
        <a:ext cx="1480777" cy="10210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F45D31-675D-483C-8C50-B283DD16CCD6}">
      <dsp:nvSpPr>
        <dsp:cNvPr id="0" name=""/>
        <dsp:cNvSpPr/>
      </dsp:nvSpPr>
      <dsp:spPr>
        <a:xfrm>
          <a:off x="8003094" y="1409596"/>
          <a:ext cx="1372647" cy="476456"/>
        </a:xfrm>
        <a:custGeom>
          <a:avLst/>
          <a:gdLst/>
          <a:ahLst/>
          <a:cxnLst/>
          <a:rect l="0" t="0" r="0" b="0"/>
          <a:pathLst>
            <a:path>
              <a:moveTo>
                <a:pt x="0" y="0"/>
              </a:moveTo>
              <a:lnTo>
                <a:pt x="0" y="238228"/>
              </a:lnTo>
              <a:lnTo>
                <a:pt x="1372647" y="238228"/>
              </a:lnTo>
              <a:lnTo>
                <a:pt x="1372647" y="4764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C61643-F4F2-4CCA-8F66-FD3D84FF0172}">
      <dsp:nvSpPr>
        <dsp:cNvPr id="0" name=""/>
        <dsp:cNvSpPr/>
      </dsp:nvSpPr>
      <dsp:spPr>
        <a:xfrm>
          <a:off x="6624094" y="1409596"/>
          <a:ext cx="1378999" cy="476456"/>
        </a:xfrm>
        <a:custGeom>
          <a:avLst/>
          <a:gdLst/>
          <a:ahLst/>
          <a:cxnLst/>
          <a:rect l="0" t="0" r="0" b="0"/>
          <a:pathLst>
            <a:path>
              <a:moveTo>
                <a:pt x="1378999" y="0"/>
              </a:moveTo>
              <a:lnTo>
                <a:pt x="1378999" y="238228"/>
              </a:lnTo>
              <a:lnTo>
                <a:pt x="0" y="238228"/>
              </a:lnTo>
              <a:lnTo>
                <a:pt x="0" y="4764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853BB1-D1D3-41AD-BB96-188E6BA0CDEF}">
      <dsp:nvSpPr>
        <dsp:cNvPr id="0" name=""/>
        <dsp:cNvSpPr/>
      </dsp:nvSpPr>
      <dsp:spPr>
        <a:xfrm>
          <a:off x="2512505" y="1390549"/>
          <a:ext cx="238228" cy="1062712"/>
        </a:xfrm>
        <a:custGeom>
          <a:avLst/>
          <a:gdLst/>
          <a:ahLst/>
          <a:cxnLst/>
          <a:rect l="0" t="0" r="0" b="0"/>
          <a:pathLst>
            <a:path>
              <a:moveTo>
                <a:pt x="0" y="0"/>
              </a:moveTo>
              <a:lnTo>
                <a:pt x="0" y="1062712"/>
              </a:lnTo>
              <a:lnTo>
                <a:pt x="238228" y="10627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DCE348-7517-4E2C-B58E-96607DC49034}">
      <dsp:nvSpPr>
        <dsp:cNvPr id="0" name=""/>
        <dsp:cNvSpPr/>
      </dsp:nvSpPr>
      <dsp:spPr>
        <a:xfrm>
          <a:off x="2274277" y="1390549"/>
          <a:ext cx="238228" cy="1062712"/>
        </a:xfrm>
        <a:custGeom>
          <a:avLst/>
          <a:gdLst/>
          <a:ahLst/>
          <a:cxnLst/>
          <a:rect l="0" t="0" r="0" b="0"/>
          <a:pathLst>
            <a:path>
              <a:moveTo>
                <a:pt x="238228" y="0"/>
              </a:moveTo>
              <a:lnTo>
                <a:pt x="238228" y="1062712"/>
              </a:lnTo>
              <a:lnTo>
                <a:pt x="0" y="10627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033080-5394-4473-996D-AB6796EDAD7E}">
      <dsp:nvSpPr>
        <dsp:cNvPr id="0" name=""/>
        <dsp:cNvSpPr/>
      </dsp:nvSpPr>
      <dsp:spPr>
        <a:xfrm>
          <a:off x="1378086" y="256130"/>
          <a:ext cx="2268838" cy="113441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nb-NO" sz="1800" kern="1200" dirty="0"/>
            <a:t>Driftsfond</a:t>
          </a:r>
          <a:endParaRPr lang="nb-NO" sz="1900" kern="1200" dirty="0"/>
        </a:p>
        <a:p>
          <a:pPr marL="0" lvl="0" indent="0" algn="ctr" defTabSz="800100">
            <a:lnSpc>
              <a:spcPct val="90000"/>
            </a:lnSpc>
            <a:spcBef>
              <a:spcPct val="0"/>
            </a:spcBef>
            <a:spcAft>
              <a:spcPct val="35000"/>
            </a:spcAft>
            <a:buNone/>
          </a:pPr>
          <a:r>
            <a:rPr lang="nb-NO" sz="1100" kern="1200" dirty="0">
              <a:solidFill>
                <a:schemeClr val="bg2"/>
              </a:solidFill>
            </a:rPr>
            <a:t>Kan benyttes i drift/investering</a:t>
          </a:r>
          <a:endParaRPr lang="nb-NO" sz="1900" kern="1200" dirty="0">
            <a:solidFill>
              <a:schemeClr val="bg2"/>
            </a:solidFill>
          </a:endParaRPr>
        </a:p>
      </dsp:txBody>
      <dsp:txXfrm>
        <a:off x="1378086" y="256130"/>
        <a:ext cx="2268838" cy="1134419"/>
      </dsp:txXfrm>
    </dsp:sp>
    <dsp:sp modelId="{F2E72AF3-D094-45C5-B4E6-EAF29CDE7C55}">
      <dsp:nvSpPr>
        <dsp:cNvPr id="0" name=""/>
        <dsp:cNvSpPr/>
      </dsp:nvSpPr>
      <dsp:spPr>
        <a:xfrm>
          <a:off x="5439" y="1886052"/>
          <a:ext cx="2268838" cy="113441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nb-NO" sz="1600" u="sng" kern="1200" dirty="0"/>
            <a:t>Ubundet driftsfond </a:t>
          </a:r>
        </a:p>
        <a:p>
          <a:pPr marL="0" lvl="0" indent="0" algn="ctr" defTabSz="711200">
            <a:lnSpc>
              <a:spcPct val="90000"/>
            </a:lnSpc>
            <a:spcBef>
              <a:spcPct val="0"/>
            </a:spcBef>
            <a:spcAft>
              <a:spcPct val="35000"/>
            </a:spcAft>
            <a:buNone/>
          </a:pPr>
          <a:r>
            <a:rPr lang="nb-NO" sz="1200" kern="1200" dirty="0"/>
            <a:t>(disposisjonsfond)</a:t>
          </a:r>
        </a:p>
        <a:p>
          <a:pPr marL="0" lvl="0" indent="0" algn="ctr" defTabSz="711200">
            <a:lnSpc>
              <a:spcPct val="90000"/>
            </a:lnSpc>
            <a:spcBef>
              <a:spcPct val="0"/>
            </a:spcBef>
            <a:spcAft>
              <a:spcPct val="35000"/>
            </a:spcAft>
            <a:buNone/>
          </a:pPr>
          <a:r>
            <a:rPr lang="nb-NO" sz="1200" kern="1200" dirty="0">
              <a:solidFill>
                <a:schemeClr val="bg2"/>
              </a:solidFill>
            </a:rPr>
            <a:t>Må være budsjettert/</a:t>
          </a:r>
        </a:p>
        <a:p>
          <a:pPr marL="0" lvl="0" indent="0" algn="ctr" defTabSz="711200">
            <a:lnSpc>
              <a:spcPct val="90000"/>
            </a:lnSpc>
            <a:spcBef>
              <a:spcPct val="0"/>
            </a:spcBef>
            <a:spcAft>
              <a:spcPct val="35000"/>
            </a:spcAft>
            <a:buNone/>
          </a:pPr>
          <a:r>
            <a:rPr lang="nb-NO" sz="1200" kern="1200" dirty="0">
              <a:solidFill>
                <a:schemeClr val="bg2"/>
              </a:solidFill>
            </a:rPr>
            <a:t>vedtatt av MR/FR</a:t>
          </a:r>
          <a:endParaRPr lang="nb-NO" sz="1200" kern="1200" dirty="0"/>
        </a:p>
      </dsp:txBody>
      <dsp:txXfrm>
        <a:off x="5439" y="1886052"/>
        <a:ext cx="2268838" cy="1134419"/>
      </dsp:txXfrm>
    </dsp:sp>
    <dsp:sp modelId="{1F717247-D186-4EFD-A0BE-BBDB9041D5CC}">
      <dsp:nvSpPr>
        <dsp:cNvPr id="0" name=""/>
        <dsp:cNvSpPr/>
      </dsp:nvSpPr>
      <dsp:spPr>
        <a:xfrm>
          <a:off x="2750733" y="1886052"/>
          <a:ext cx="2268838" cy="113441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nb-NO" sz="1600" u="sng" kern="1200" dirty="0"/>
            <a:t>Bundet driftsfond</a:t>
          </a:r>
        </a:p>
        <a:p>
          <a:pPr marL="0" lvl="0" indent="0" algn="ctr" defTabSz="711200">
            <a:lnSpc>
              <a:spcPct val="90000"/>
            </a:lnSpc>
            <a:spcBef>
              <a:spcPct val="0"/>
            </a:spcBef>
            <a:spcAft>
              <a:spcPct val="35000"/>
            </a:spcAft>
            <a:buNone/>
          </a:pPr>
          <a:r>
            <a:rPr lang="nb-NO" sz="1200" kern="1200" dirty="0"/>
            <a:t>(</a:t>
          </a:r>
          <a:r>
            <a:rPr lang="nb-NO" sz="1200" u="sng" kern="1200" dirty="0"/>
            <a:t>eksterne</a:t>
          </a:r>
          <a:r>
            <a:rPr lang="nb-NO" sz="1200" kern="1200" dirty="0"/>
            <a:t> restriksjoner/øremerkinger)</a:t>
          </a:r>
        </a:p>
        <a:p>
          <a:pPr marL="0" lvl="0" indent="0" algn="ctr" defTabSz="711200">
            <a:lnSpc>
              <a:spcPct val="90000"/>
            </a:lnSpc>
            <a:spcBef>
              <a:spcPct val="0"/>
            </a:spcBef>
            <a:spcAft>
              <a:spcPct val="35000"/>
            </a:spcAft>
            <a:buNone/>
          </a:pPr>
          <a:r>
            <a:rPr lang="nb-NO" sz="1200" kern="1200" dirty="0">
              <a:solidFill>
                <a:schemeClr val="bg2"/>
              </a:solidFill>
            </a:rPr>
            <a:t>Må brukes i tråd med øremerket formål.</a:t>
          </a:r>
          <a:endParaRPr lang="nb-NO" sz="1200" kern="1200" dirty="0"/>
        </a:p>
      </dsp:txBody>
      <dsp:txXfrm>
        <a:off x="2750733" y="1886052"/>
        <a:ext cx="2268838" cy="1134419"/>
      </dsp:txXfrm>
    </dsp:sp>
    <dsp:sp modelId="{5FA0F4C0-B0C7-4CA2-A235-4F52731EA869}">
      <dsp:nvSpPr>
        <dsp:cNvPr id="0" name=""/>
        <dsp:cNvSpPr/>
      </dsp:nvSpPr>
      <dsp:spPr>
        <a:xfrm>
          <a:off x="6807200" y="275177"/>
          <a:ext cx="2391786" cy="113441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nb-NO" sz="1800" kern="1200" dirty="0"/>
            <a:t>Investeringsfond</a:t>
          </a:r>
          <a:endParaRPr lang="nb-NO" sz="1600" kern="1200" dirty="0"/>
        </a:p>
        <a:p>
          <a:pPr marL="0" lvl="0" indent="0" algn="ctr" defTabSz="800100">
            <a:lnSpc>
              <a:spcPct val="90000"/>
            </a:lnSpc>
            <a:spcBef>
              <a:spcPct val="0"/>
            </a:spcBef>
            <a:spcAft>
              <a:spcPct val="35000"/>
            </a:spcAft>
            <a:buNone/>
          </a:pPr>
          <a:r>
            <a:rPr lang="nb-NO" sz="1100" kern="1200" dirty="0">
              <a:solidFill>
                <a:schemeClr val="bg2"/>
              </a:solidFill>
            </a:rPr>
            <a:t>Kan bare benyttes til investeringsformål</a:t>
          </a:r>
          <a:endParaRPr lang="nb-NO" sz="1600" kern="1200" dirty="0">
            <a:solidFill>
              <a:schemeClr val="bg2"/>
            </a:solidFill>
          </a:endParaRPr>
        </a:p>
      </dsp:txBody>
      <dsp:txXfrm>
        <a:off x="6807200" y="275177"/>
        <a:ext cx="2391786" cy="1134419"/>
      </dsp:txXfrm>
    </dsp:sp>
    <dsp:sp modelId="{9609AEDB-EF87-4E67-835C-5BFFB8D1E2E3}">
      <dsp:nvSpPr>
        <dsp:cNvPr id="0" name=""/>
        <dsp:cNvSpPr/>
      </dsp:nvSpPr>
      <dsp:spPr>
        <a:xfrm>
          <a:off x="5489675" y="1886052"/>
          <a:ext cx="2268838" cy="113441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nb-NO" sz="1600" u="sng" kern="1200" dirty="0"/>
            <a:t>Ubundet inv. fond</a:t>
          </a:r>
        </a:p>
        <a:p>
          <a:pPr marL="0" lvl="0" indent="0" algn="ctr" defTabSz="711200">
            <a:lnSpc>
              <a:spcPct val="90000"/>
            </a:lnSpc>
            <a:spcBef>
              <a:spcPct val="0"/>
            </a:spcBef>
            <a:spcAft>
              <a:spcPct val="35000"/>
            </a:spcAft>
            <a:buNone/>
          </a:pPr>
          <a:endParaRPr lang="nb-NO" sz="1600" u="sng" kern="1200" dirty="0"/>
        </a:p>
        <a:p>
          <a:pPr marL="0" lvl="0" indent="0" algn="ctr" defTabSz="711200">
            <a:lnSpc>
              <a:spcPct val="90000"/>
            </a:lnSpc>
            <a:spcBef>
              <a:spcPct val="0"/>
            </a:spcBef>
            <a:spcAft>
              <a:spcPct val="35000"/>
            </a:spcAft>
            <a:buNone/>
          </a:pPr>
          <a:r>
            <a:rPr lang="nb-NO" sz="1200" kern="1200" dirty="0">
              <a:solidFill>
                <a:schemeClr val="bg2"/>
              </a:solidFill>
            </a:rPr>
            <a:t>Må være budsjettert/</a:t>
          </a:r>
        </a:p>
        <a:p>
          <a:pPr marL="0" lvl="0" indent="0" algn="ctr" defTabSz="711200">
            <a:lnSpc>
              <a:spcPct val="90000"/>
            </a:lnSpc>
            <a:spcBef>
              <a:spcPct val="0"/>
            </a:spcBef>
            <a:spcAft>
              <a:spcPct val="35000"/>
            </a:spcAft>
            <a:buNone/>
          </a:pPr>
          <a:r>
            <a:rPr lang="nb-NO" sz="1200" kern="1200" dirty="0">
              <a:solidFill>
                <a:schemeClr val="bg2"/>
              </a:solidFill>
            </a:rPr>
            <a:t>vedtatt av MR/FR</a:t>
          </a:r>
          <a:endParaRPr lang="nb-NO" sz="1200" kern="1200" dirty="0"/>
        </a:p>
      </dsp:txBody>
      <dsp:txXfrm>
        <a:off x="5489675" y="1886052"/>
        <a:ext cx="2268838" cy="1134419"/>
      </dsp:txXfrm>
    </dsp:sp>
    <dsp:sp modelId="{CA604045-7210-4053-BAC5-D5827D7E0EA4}">
      <dsp:nvSpPr>
        <dsp:cNvPr id="0" name=""/>
        <dsp:cNvSpPr/>
      </dsp:nvSpPr>
      <dsp:spPr>
        <a:xfrm>
          <a:off x="8241322" y="1886052"/>
          <a:ext cx="2268838" cy="113441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nb-NO" sz="1600" u="sng" kern="1200" dirty="0"/>
            <a:t>Bundet inv. fond</a:t>
          </a:r>
        </a:p>
        <a:p>
          <a:pPr marL="0" lvl="0" indent="0" algn="ctr" defTabSz="711200">
            <a:lnSpc>
              <a:spcPct val="90000"/>
            </a:lnSpc>
            <a:spcBef>
              <a:spcPct val="0"/>
            </a:spcBef>
            <a:spcAft>
              <a:spcPct val="35000"/>
            </a:spcAft>
            <a:buNone/>
          </a:pPr>
          <a:r>
            <a:rPr lang="nb-NO" sz="1200" kern="1200" dirty="0"/>
            <a:t>(</a:t>
          </a:r>
          <a:r>
            <a:rPr lang="nb-NO" sz="1200" u="sng" kern="1200" dirty="0"/>
            <a:t>eksterne</a:t>
          </a:r>
          <a:r>
            <a:rPr lang="nb-NO" sz="1200" kern="1200" dirty="0"/>
            <a:t> restriksjoner/øremerkinger)</a:t>
          </a:r>
        </a:p>
        <a:p>
          <a:pPr marL="0" lvl="0" indent="0" algn="ctr" defTabSz="711200">
            <a:lnSpc>
              <a:spcPct val="90000"/>
            </a:lnSpc>
            <a:spcBef>
              <a:spcPct val="0"/>
            </a:spcBef>
            <a:spcAft>
              <a:spcPct val="35000"/>
            </a:spcAft>
            <a:buNone/>
          </a:pPr>
          <a:r>
            <a:rPr lang="nb-NO" sz="1200" kern="1200" dirty="0">
              <a:solidFill>
                <a:schemeClr val="bg2"/>
              </a:solidFill>
            </a:rPr>
            <a:t>Må brukes i tråd med øremerket formål.</a:t>
          </a:r>
          <a:endParaRPr lang="nb-NO" sz="1200" kern="1200" dirty="0"/>
        </a:p>
      </dsp:txBody>
      <dsp:txXfrm>
        <a:off x="8241322" y="1886052"/>
        <a:ext cx="2268838" cy="1134419"/>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orside">
    <p:bg>
      <p:bgPr>
        <a:solidFill>
          <a:schemeClr val="tx2"/>
        </a:solidFill>
        <a:effectLst/>
      </p:bgPr>
    </p:bg>
    <p:spTree>
      <p:nvGrpSpPr>
        <p:cNvPr id="1" name=""/>
        <p:cNvGrpSpPr/>
        <p:nvPr/>
      </p:nvGrpSpPr>
      <p:grpSpPr>
        <a:xfrm>
          <a:off x="0" y="0"/>
          <a:ext cx="0" cy="0"/>
          <a:chOff x="0" y="0"/>
          <a:chExt cx="0" cy="0"/>
        </a:xfrm>
      </p:grpSpPr>
      <p:pic>
        <p:nvPicPr>
          <p:cNvPr id="8" name="Bilde 7">
            <a:extLst>
              <a:ext uri="{FF2B5EF4-FFF2-40B4-BE49-F238E27FC236}">
                <a16:creationId xmlns:a16="http://schemas.microsoft.com/office/drawing/2014/main" id="{59DF6FCE-FCE5-FA4A-A44B-C78D9230A515}"/>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6" name="Bilde 5">
            <a:extLst>
              <a:ext uri="{FF2B5EF4-FFF2-40B4-BE49-F238E27FC236}">
                <a16:creationId xmlns:a16="http://schemas.microsoft.com/office/drawing/2014/main" id="{4F57B392-52C4-DC4A-8A71-1FDCE3DFAFC0}"/>
              </a:ext>
            </a:extLst>
          </p:cNvPr>
          <p:cNvPicPr>
            <a:picLocks noChangeAspect="1"/>
          </p:cNvPicPr>
          <p:nvPr userDrawn="1"/>
        </p:nvPicPr>
        <p:blipFill>
          <a:blip r:embed="rId3"/>
          <a:stretch>
            <a:fillRect/>
          </a:stretch>
        </p:blipFill>
        <p:spPr>
          <a:xfrm>
            <a:off x="1037863" y="558859"/>
            <a:ext cx="4011657" cy="715695"/>
          </a:xfrm>
          <a:prstGeom prst="rect">
            <a:avLst/>
          </a:prstGeom>
        </p:spPr>
      </p:pic>
      <p:sp>
        <p:nvSpPr>
          <p:cNvPr id="2" name="Tittel 1">
            <a:extLst>
              <a:ext uri="{FF2B5EF4-FFF2-40B4-BE49-F238E27FC236}">
                <a16:creationId xmlns:a16="http://schemas.microsoft.com/office/drawing/2014/main" id="{16ED4B2B-33BE-9D4A-92F0-9564504AABC8}"/>
              </a:ext>
            </a:extLst>
          </p:cNvPr>
          <p:cNvSpPr>
            <a:spLocks noGrp="1"/>
          </p:cNvSpPr>
          <p:nvPr>
            <p:ph type="ctrTitle"/>
          </p:nvPr>
        </p:nvSpPr>
        <p:spPr>
          <a:xfrm>
            <a:off x="1037863" y="2187033"/>
            <a:ext cx="6404659" cy="1785918"/>
          </a:xfrm>
        </p:spPr>
        <p:txBody>
          <a:bodyPr anchor="t">
            <a:normAutofit/>
          </a:bodyPr>
          <a:lstStyle>
            <a:lvl1pPr algn="l">
              <a:lnSpc>
                <a:spcPct val="100000"/>
              </a:lnSpc>
              <a:defRPr sz="4000" b="1">
                <a:solidFill>
                  <a:schemeClr val="bg1"/>
                </a:solidFill>
              </a:defRPr>
            </a:lvl1pPr>
          </a:lstStyle>
          <a:p>
            <a:r>
              <a:rPr lang="nb-NO"/>
              <a:t>Klikk for å redigere tittelstil</a:t>
            </a:r>
          </a:p>
        </p:txBody>
      </p:sp>
      <p:sp>
        <p:nvSpPr>
          <p:cNvPr id="3" name="Undertittel 2">
            <a:extLst>
              <a:ext uri="{FF2B5EF4-FFF2-40B4-BE49-F238E27FC236}">
                <a16:creationId xmlns:a16="http://schemas.microsoft.com/office/drawing/2014/main" id="{C5C3C800-44CE-BE4C-8611-2F293D52EE83}"/>
              </a:ext>
            </a:extLst>
          </p:cNvPr>
          <p:cNvSpPr>
            <a:spLocks noGrp="1"/>
          </p:cNvSpPr>
          <p:nvPr>
            <p:ph type="subTitle" idx="1"/>
          </p:nvPr>
        </p:nvSpPr>
        <p:spPr>
          <a:xfrm>
            <a:off x="1037863" y="4065026"/>
            <a:ext cx="6404659" cy="1655762"/>
          </a:xfrm>
        </p:spPr>
        <p:txBody>
          <a:bodyPr>
            <a:normAutofit/>
          </a:bodyPr>
          <a:lstStyle>
            <a:lvl1pPr marL="0" indent="0" algn="l">
              <a:buNone/>
              <a:defRPr sz="20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82A38774-601D-D746-AD98-BBC12B5C1968}"/>
              </a:ext>
            </a:extLst>
          </p:cNvPr>
          <p:cNvSpPr>
            <a:spLocks noGrp="1"/>
          </p:cNvSpPr>
          <p:nvPr>
            <p:ph type="dt" sz="half" idx="10"/>
          </p:nvPr>
        </p:nvSpPr>
        <p:spPr>
          <a:xfrm>
            <a:off x="1037863" y="6310052"/>
            <a:ext cx="2743200" cy="365125"/>
          </a:xfrm>
        </p:spPr>
        <p:txBody>
          <a:bodyPr/>
          <a:lstStyle>
            <a:lvl1pPr>
              <a:defRPr>
                <a:solidFill>
                  <a:schemeClr val="bg1"/>
                </a:solidFill>
              </a:defRPr>
            </a:lvl1pPr>
          </a:lstStyle>
          <a:p>
            <a:fld id="{7FC49C26-35FF-4046-BF5A-6E3053B44706}" type="datetimeFigureOut">
              <a:rPr lang="nb-NO" smtClean="0"/>
              <a:pPr/>
              <a:t>29.12.2022</a:t>
            </a:fld>
            <a:endParaRPr lang="nb-NO"/>
          </a:p>
        </p:txBody>
      </p:sp>
    </p:spTree>
    <p:extLst>
      <p:ext uri="{BB962C8B-B14F-4D97-AF65-F5344CB8AC3E}">
        <p14:creationId xmlns:p14="http://schemas.microsoft.com/office/powerpoint/2010/main" val="280531938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65878531-F495-504D-A470-1AAD64E181BC}"/>
              </a:ext>
            </a:extLst>
          </p:cNvPr>
          <p:cNvSpPr/>
          <p:nvPr userDrawn="1"/>
        </p:nvSpPr>
        <p:spPr>
          <a:xfrm>
            <a:off x="0" y="6176963"/>
            <a:ext cx="12192000" cy="6810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Bilde 7">
            <a:extLst>
              <a:ext uri="{FF2B5EF4-FFF2-40B4-BE49-F238E27FC236}">
                <a16:creationId xmlns:a16="http://schemas.microsoft.com/office/drawing/2014/main" id="{BC7E9ACD-5CFF-BB42-A3E4-771E87891604}"/>
              </a:ext>
            </a:extLst>
          </p:cNvPr>
          <p:cNvPicPr>
            <a:picLocks noChangeAspect="1"/>
          </p:cNvPicPr>
          <p:nvPr userDrawn="1"/>
        </p:nvPicPr>
        <p:blipFill>
          <a:blip r:embed="rId2"/>
          <a:stretch>
            <a:fillRect/>
          </a:stretch>
        </p:blipFill>
        <p:spPr>
          <a:xfrm>
            <a:off x="9444941" y="6319372"/>
            <a:ext cx="2493059" cy="444771"/>
          </a:xfrm>
          <a:prstGeom prst="rect">
            <a:avLst/>
          </a:prstGeom>
        </p:spPr>
      </p:pic>
      <p:sp>
        <p:nvSpPr>
          <p:cNvPr id="2" name="Tittel 1">
            <a:extLst>
              <a:ext uri="{FF2B5EF4-FFF2-40B4-BE49-F238E27FC236}">
                <a16:creationId xmlns:a16="http://schemas.microsoft.com/office/drawing/2014/main" id="{8986BCC7-614D-4045-9373-855F3D5EB787}"/>
              </a:ext>
            </a:extLst>
          </p:cNvPr>
          <p:cNvSpPr>
            <a:spLocks noGrp="1"/>
          </p:cNvSpPr>
          <p:nvPr>
            <p:ph type="title"/>
          </p:nvPr>
        </p:nvSpPr>
        <p:spPr/>
        <p:txBody>
          <a:bodyPr>
            <a:normAutofit/>
          </a:bodyPr>
          <a:lstStyle>
            <a:lvl1pPr>
              <a:defRPr sz="3600">
                <a:solidFill>
                  <a:schemeClr val="bg2"/>
                </a:solidFill>
              </a:defRPr>
            </a:lvl1pPr>
          </a:lstStyle>
          <a:p>
            <a:r>
              <a:rPr lang="nb-NO"/>
              <a:t>Klikk for å redigere tittelstil</a:t>
            </a:r>
          </a:p>
        </p:txBody>
      </p:sp>
      <p:sp>
        <p:nvSpPr>
          <p:cNvPr id="3" name="Plassholder for innhold 2">
            <a:extLst>
              <a:ext uri="{FF2B5EF4-FFF2-40B4-BE49-F238E27FC236}">
                <a16:creationId xmlns:a16="http://schemas.microsoft.com/office/drawing/2014/main" id="{BAEFA2AA-B263-1A47-B523-C8C8D2B1DBDA}"/>
              </a:ext>
            </a:extLst>
          </p:cNvPr>
          <p:cNvSpPr>
            <a:spLocks noGrp="1"/>
          </p:cNvSpPr>
          <p:nvPr>
            <p:ph idx="1"/>
          </p:nvPr>
        </p:nvSpPr>
        <p:spPr>
          <a:xfrm>
            <a:off x="838200" y="1825625"/>
            <a:ext cx="10515600" cy="3996441"/>
          </a:xfrm>
        </p:spPr>
        <p:txBody>
          <a:bodyPr>
            <a:normAutofit/>
          </a:bodyPr>
          <a:lstStyle>
            <a:lvl1pPr>
              <a:defRPr sz="2400"/>
            </a:lvl1pPr>
            <a:lvl2pPr>
              <a:defRPr sz="2000"/>
            </a:lvl2pPr>
            <a:lvl3pPr>
              <a:defRPr sz="1800"/>
            </a:lvl3pPr>
            <a:lvl4pPr>
              <a:defRPr sz="1600"/>
            </a:lvl4pPr>
            <a:lvl5pPr>
              <a:defRPr sz="16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745ED6A-25C1-5D4C-BB73-148CAABD3053}"/>
              </a:ext>
            </a:extLst>
          </p:cNvPr>
          <p:cNvSpPr>
            <a:spLocks noGrp="1"/>
          </p:cNvSpPr>
          <p:nvPr>
            <p:ph type="dt" sz="half" idx="10"/>
          </p:nvPr>
        </p:nvSpPr>
        <p:spPr/>
        <p:txBody>
          <a:bodyPr/>
          <a:lstStyle>
            <a:lvl1pPr>
              <a:defRPr>
                <a:solidFill>
                  <a:schemeClr val="bg1"/>
                </a:solidFill>
              </a:defRPr>
            </a:lvl1pPr>
          </a:lstStyle>
          <a:p>
            <a:fld id="{7FC49C26-35FF-4046-BF5A-6E3053B44706}" type="datetimeFigureOut">
              <a:rPr lang="nb-NO" smtClean="0"/>
              <a:pPr/>
              <a:t>29.12.2022</a:t>
            </a:fld>
            <a:endParaRPr lang="nb-NO"/>
          </a:p>
        </p:txBody>
      </p:sp>
    </p:spTree>
    <p:extLst>
      <p:ext uri="{BB962C8B-B14F-4D97-AF65-F5344CB8AC3E}">
        <p14:creationId xmlns:p14="http://schemas.microsoft.com/office/powerpoint/2010/main" val="1597891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1D79B36E-5AE7-EB4A-BA45-BA817569D896}"/>
              </a:ext>
            </a:extLst>
          </p:cNvPr>
          <p:cNvSpPr/>
          <p:nvPr userDrawn="1"/>
        </p:nvSpPr>
        <p:spPr>
          <a:xfrm>
            <a:off x="0" y="6176963"/>
            <a:ext cx="12192000" cy="6810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DB5E188F-E0AF-5545-8B4A-D54A833823EF}"/>
              </a:ext>
            </a:extLst>
          </p:cNvPr>
          <p:cNvSpPr>
            <a:spLocks noGrp="1"/>
          </p:cNvSpPr>
          <p:nvPr>
            <p:ph type="title"/>
          </p:nvPr>
        </p:nvSpPr>
        <p:spPr>
          <a:xfrm>
            <a:off x="831850" y="1709738"/>
            <a:ext cx="10515600" cy="2852737"/>
          </a:xfrm>
        </p:spPr>
        <p:txBody>
          <a:bodyPr anchor="b">
            <a:normAutofit/>
          </a:bodyPr>
          <a:lstStyle>
            <a:lvl1pPr>
              <a:defRPr sz="4800">
                <a:solidFill>
                  <a:schemeClr val="bg2"/>
                </a:solidFill>
              </a:defRPr>
            </a:lvl1pPr>
          </a:lstStyle>
          <a:p>
            <a:r>
              <a:rPr lang="nb-NO"/>
              <a:t>Klikk for å redigere tittelstil</a:t>
            </a:r>
          </a:p>
        </p:txBody>
      </p:sp>
      <p:sp>
        <p:nvSpPr>
          <p:cNvPr id="3" name="Plassholder for tekst 2">
            <a:extLst>
              <a:ext uri="{FF2B5EF4-FFF2-40B4-BE49-F238E27FC236}">
                <a16:creationId xmlns:a16="http://schemas.microsoft.com/office/drawing/2014/main" id="{77FDEB05-176A-BF44-9E16-2BBB8050363B}"/>
              </a:ext>
            </a:extLst>
          </p:cNvPr>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C4A3AF64-6A80-5043-962C-6E5C99B54CE6}"/>
              </a:ext>
            </a:extLst>
          </p:cNvPr>
          <p:cNvSpPr>
            <a:spLocks noGrp="1"/>
          </p:cNvSpPr>
          <p:nvPr>
            <p:ph type="dt" sz="half" idx="10"/>
          </p:nvPr>
        </p:nvSpPr>
        <p:spPr/>
        <p:txBody>
          <a:bodyPr/>
          <a:lstStyle>
            <a:lvl1pPr>
              <a:defRPr>
                <a:solidFill>
                  <a:schemeClr val="bg1"/>
                </a:solidFill>
              </a:defRPr>
            </a:lvl1pPr>
          </a:lstStyle>
          <a:p>
            <a:fld id="{7FC49C26-35FF-4046-BF5A-6E3053B44706}" type="datetimeFigureOut">
              <a:rPr lang="nb-NO" smtClean="0"/>
              <a:pPr/>
              <a:t>29.12.2022</a:t>
            </a:fld>
            <a:endParaRPr lang="nb-NO"/>
          </a:p>
        </p:txBody>
      </p:sp>
      <p:pic>
        <p:nvPicPr>
          <p:cNvPr id="8" name="Bilde 7">
            <a:extLst>
              <a:ext uri="{FF2B5EF4-FFF2-40B4-BE49-F238E27FC236}">
                <a16:creationId xmlns:a16="http://schemas.microsoft.com/office/drawing/2014/main" id="{D4DBE940-8667-F447-87D5-9696DD4ECCC5}"/>
              </a:ext>
            </a:extLst>
          </p:cNvPr>
          <p:cNvPicPr>
            <a:picLocks noChangeAspect="1"/>
          </p:cNvPicPr>
          <p:nvPr userDrawn="1"/>
        </p:nvPicPr>
        <p:blipFill>
          <a:blip r:embed="rId2"/>
          <a:stretch>
            <a:fillRect/>
          </a:stretch>
        </p:blipFill>
        <p:spPr>
          <a:xfrm>
            <a:off x="9444941" y="6319372"/>
            <a:ext cx="2493059" cy="444771"/>
          </a:xfrm>
          <a:prstGeom prst="rect">
            <a:avLst/>
          </a:prstGeom>
        </p:spPr>
      </p:pic>
    </p:spTree>
    <p:extLst>
      <p:ext uri="{BB962C8B-B14F-4D97-AF65-F5344CB8AC3E}">
        <p14:creationId xmlns:p14="http://schemas.microsoft.com/office/powerpoint/2010/main" val="2898858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36D9540-DE55-5640-AC1F-0A76C60BCF3C}"/>
              </a:ext>
            </a:extLst>
          </p:cNvPr>
          <p:cNvSpPr>
            <a:spLocks noGrp="1"/>
          </p:cNvSpPr>
          <p:nvPr>
            <p:ph type="title"/>
          </p:nvPr>
        </p:nvSpPr>
        <p:spPr/>
        <p:txBody>
          <a:bodyPr>
            <a:normAutofit/>
          </a:bodyPr>
          <a:lstStyle>
            <a:lvl1pPr>
              <a:defRPr sz="3600">
                <a:solidFill>
                  <a:schemeClr val="bg2"/>
                </a:solidFill>
              </a:defRPr>
            </a:lvl1pPr>
          </a:lstStyle>
          <a:p>
            <a:r>
              <a:rPr lang="nb-NO"/>
              <a:t>Klikk for å redigere tittelstil</a:t>
            </a:r>
          </a:p>
        </p:txBody>
      </p:sp>
      <p:sp>
        <p:nvSpPr>
          <p:cNvPr id="3" name="Plassholder for innhold 2">
            <a:extLst>
              <a:ext uri="{FF2B5EF4-FFF2-40B4-BE49-F238E27FC236}">
                <a16:creationId xmlns:a16="http://schemas.microsoft.com/office/drawing/2014/main" id="{FCBD236C-0CEC-1D44-9CB4-491D4D91DC0C}"/>
              </a:ext>
            </a:extLst>
          </p:cNvPr>
          <p:cNvSpPr>
            <a:spLocks noGrp="1"/>
          </p:cNvSpPr>
          <p:nvPr>
            <p:ph sz="half" idx="1"/>
          </p:nvPr>
        </p:nvSpPr>
        <p:spPr>
          <a:xfrm>
            <a:off x="838200" y="1825625"/>
            <a:ext cx="5181600" cy="4351338"/>
          </a:xfrm>
        </p:spPr>
        <p:txBody>
          <a:bodyPr>
            <a:normAutofit/>
          </a:bodyPr>
          <a:lstStyle>
            <a:lvl1pPr>
              <a:defRPr sz="2400"/>
            </a:lvl1pPr>
            <a:lvl2pPr>
              <a:defRPr sz="2000"/>
            </a:lvl2pPr>
            <a:lvl3pPr>
              <a:defRPr sz="1800"/>
            </a:lvl3pPr>
            <a:lvl4pPr>
              <a:defRPr sz="1600"/>
            </a:lvl4pPr>
            <a:lvl5pPr>
              <a:defRPr sz="16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64B3B204-00CC-6141-828B-0771C374DB4C}"/>
              </a:ext>
            </a:extLst>
          </p:cNvPr>
          <p:cNvSpPr>
            <a:spLocks noGrp="1"/>
          </p:cNvSpPr>
          <p:nvPr>
            <p:ph sz="half" idx="2"/>
          </p:nvPr>
        </p:nvSpPr>
        <p:spPr>
          <a:xfrm>
            <a:off x="6172200" y="1825625"/>
            <a:ext cx="5181600" cy="4351338"/>
          </a:xfrm>
        </p:spPr>
        <p:txBody>
          <a:bodyPr>
            <a:normAutofit/>
          </a:bodyPr>
          <a:lstStyle>
            <a:lvl1pPr>
              <a:defRPr sz="2400"/>
            </a:lvl1pPr>
            <a:lvl2pPr>
              <a:defRPr sz="2000"/>
            </a:lvl2pPr>
            <a:lvl3pPr>
              <a:defRPr sz="1800"/>
            </a:lvl3pPr>
            <a:lvl4pPr>
              <a:defRPr sz="1600"/>
            </a:lvl4pPr>
            <a:lvl5pPr>
              <a:defRPr sz="16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8" name="Rektangel 7">
            <a:extLst>
              <a:ext uri="{FF2B5EF4-FFF2-40B4-BE49-F238E27FC236}">
                <a16:creationId xmlns:a16="http://schemas.microsoft.com/office/drawing/2014/main" id="{71F54B84-6D06-C647-9108-17E3DCD63402}"/>
              </a:ext>
            </a:extLst>
          </p:cNvPr>
          <p:cNvSpPr/>
          <p:nvPr userDrawn="1"/>
        </p:nvSpPr>
        <p:spPr>
          <a:xfrm>
            <a:off x="0" y="6176963"/>
            <a:ext cx="12192000" cy="6810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Plassholder for dato 3">
            <a:extLst>
              <a:ext uri="{FF2B5EF4-FFF2-40B4-BE49-F238E27FC236}">
                <a16:creationId xmlns:a16="http://schemas.microsoft.com/office/drawing/2014/main" id="{6E6A10B4-E50F-E948-8FCE-6B5EE3C63E13}"/>
              </a:ext>
            </a:extLst>
          </p:cNvPr>
          <p:cNvSpPr>
            <a:spLocks noGrp="1"/>
          </p:cNvSpPr>
          <p:nvPr>
            <p:ph type="dt" sz="half" idx="10"/>
          </p:nvPr>
        </p:nvSpPr>
        <p:spPr>
          <a:xfrm>
            <a:off x="838200" y="6356350"/>
            <a:ext cx="2743200" cy="365125"/>
          </a:xfrm>
        </p:spPr>
        <p:txBody>
          <a:bodyPr/>
          <a:lstStyle>
            <a:lvl1pPr>
              <a:defRPr>
                <a:solidFill>
                  <a:schemeClr val="bg1"/>
                </a:solidFill>
              </a:defRPr>
            </a:lvl1pPr>
          </a:lstStyle>
          <a:p>
            <a:fld id="{7FC49C26-35FF-4046-BF5A-6E3053B44706}" type="datetimeFigureOut">
              <a:rPr lang="nb-NO" smtClean="0"/>
              <a:pPr/>
              <a:t>29.12.2022</a:t>
            </a:fld>
            <a:endParaRPr lang="nb-NO"/>
          </a:p>
        </p:txBody>
      </p:sp>
      <p:pic>
        <p:nvPicPr>
          <p:cNvPr id="9" name="Bilde 8">
            <a:extLst>
              <a:ext uri="{FF2B5EF4-FFF2-40B4-BE49-F238E27FC236}">
                <a16:creationId xmlns:a16="http://schemas.microsoft.com/office/drawing/2014/main" id="{F2210865-309E-E34B-8B09-EA8E4B41ED38}"/>
              </a:ext>
            </a:extLst>
          </p:cNvPr>
          <p:cNvPicPr>
            <a:picLocks noChangeAspect="1"/>
          </p:cNvPicPr>
          <p:nvPr userDrawn="1"/>
        </p:nvPicPr>
        <p:blipFill>
          <a:blip r:embed="rId2"/>
          <a:stretch>
            <a:fillRect/>
          </a:stretch>
        </p:blipFill>
        <p:spPr>
          <a:xfrm>
            <a:off x="9444941" y="6319372"/>
            <a:ext cx="2493059" cy="444771"/>
          </a:xfrm>
          <a:prstGeom prst="rect">
            <a:avLst/>
          </a:prstGeom>
        </p:spPr>
      </p:pic>
    </p:spTree>
    <p:extLst>
      <p:ext uri="{BB962C8B-B14F-4D97-AF65-F5344CB8AC3E}">
        <p14:creationId xmlns:p14="http://schemas.microsoft.com/office/powerpoint/2010/main" val="2694760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92DE26-5B0A-7E49-9435-E755561232CB}"/>
              </a:ext>
            </a:extLst>
          </p:cNvPr>
          <p:cNvSpPr>
            <a:spLocks noGrp="1"/>
          </p:cNvSpPr>
          <p:nvPr>
            <p:ph type="title"/>
          </p:nvPr>
        </p:nvSpPr>
        <p:spPr>
          <a:xfrm>
            <a:off x="839788" y="365125"/>
            <a:ext cx="10515600" cy="1325563"/>
          </a:xfrm>
        </p:spPr>
        <p:txBody>
          <a:bodyPr>
            <a:normAutofit/>
          </a:bodyPr>
          <a:lstStyle>
            <a:lvl1pPr>
              <a:defRPr sz="3600">
                <a:solidFill>
                  <a:schemeClr val="bg2"/>
                </a:solidFill>
              </a:defRPr>
            </a:lvl1pPr>
          </a:lstStyle>
          <a:p>
            <a:r>
              <a:rPr lang="nb-NO"/>
              <a:t>Klikk for å redigere tittelstil</a:t>
            </a:r>
          </a:p>
        </p:txBody>
      </p:sp>
      <p:sp>
        <p:nvSpPr>
          <p:cNvPr id="3" name="Plassholder for tekst 2">
            <a:extLst>
              <a:ext uri="{FF2B5EF4-FFF2-40B4-BE49-F238E27FC236}">
                <a16:creationId xmlns:a16="http://schemas.microsoft.com/office/drawing/2014/main" id="{6EA27BEE-7981-524B-8A1E-0034EB1E5CBE}"/>
              </a:ext>
            </a:extLst>
          </p:cNvPr>
          <p:cNvSpPr>
            <a:spLocks noGrp="1"/>
          </p:cNvSpPr>
          <p:nvPr>
            <p:ph type="body" idx="1"/>
          </p:nvPr>
        </p:nvSpPr>
        <p:spPr>
          <a:xfrm>
            <a:off x="839788" y="1681163"/>
            <a:ext cx="5157787" cy="823912"/>
          </a:xfrm>
        </p:spPr>
        <p:txBody>
          <a:bodyPr anchor="b">
            <a:norm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EE904F4D-7A13-CF4F-82AF-B0CCDBB2389A}"/>
              </a:ext>
            </a:extLst>
          </p:cNvPr>
          <p:cNvSpPr>
            <a:spLocks noGrp="1"/>
          </p:cNvSpPr>
          <p:nvPr>
            <p:ph sz="half" idx="2"/>
          </p:nvPr>
        </p:nvSpPr>
        <p:spPr>
          <a:xfrm>
            <a:off x="839788" y="2505075"/>
            <a:ext cx="5157787" cy="3684588"/>
          </a:xfrm>
        </p:spPr>
        <p:txBody>
          <a:bodyPr>
            <a:normAutofit/>
          </a:bodyPr>
          <a:lstStyle>
            <a:lvl1pPr>
              <a:defRPr sz="2400"/>
            </a:lvl1pPr>
            <a:lvl2pPr>
              <a:defRPr sz="2000"/>
            </a:lvl2pPr>
            <a:lvl3pPr>
              <a:defRPr sz="1800"/>
            </a:lvl3pPr>
            <a:lvl4pPr>
              <a:defRPr sz="1600"/>
            </a:lvl4pPr>
            <a:lvl5pPr>
              <a:defRPr sz="16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0238C5BE-F7D0-0F46-BBB1-A7048FE012AD}"/>
              </a:ext>
            </a:extLst>
          </p:cNvPr>
          <p:cNvSpPr>
            <a:spLocks noGrp="1"/>
          </p:cNvSpPr>
          <p:nvPr>
            <p:ph type="body" sz="quarter" idx="3"/>
          </p:nvPr>
        </p:nvSpPr>
        <p:spPr>
          <a:xfrm>
            <a:off x="6172200" y="1681163"/>
            <a:ext cx="5183188" cy="823912"/>
          </a:xfrm>
        </p:spPr>
        <p:txBody>
          <a:bodyPr anchor="b">
            <a:norm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3A9D0CA6-C620-5648-A747-2F3CEFA8896E}"/>
              </a:ext>
            </a:extLst>
          </p:cNvPr>
          <p:cNvSpPr>
            <a:spLocks noGrp="1"/>
          </p:cNvSpPr>
          <p:nvPr>
            <p:ph sz="quarter" idx="4"/>
          </p:nvPr>
        </p:nvSpPr>
        <p:spPr>
          <a:xfrm>
            <a:off x="6172200" y="2505075"/>
            <a:ext cx="5183188" cy="3684588"/>
          </a:xfrm>
        </p:spPr>
        <p:txBody>
          <a:bodyPr>
            <a:normAutofit/>
          </a:bodyPr>
          <a:lstStyle>
            <a:lvl1pPr>
              <a:defRPr sz="2400"/>
            </a:lvl1pPr>
            <a:lvl2pPr>
              <a:defRPr sz="2000"/>
            </a:lvl2pPr>
            <a:lvl3pPr>
              <a:defRPr sz="1800"/>
            </a:lvl3pPr>
            <a:lvl4pPr>
              <a:defRPr sz="1600"/>
            </a:lvl4pPr>
            <a:lvl5pPr>
              <a:defRPr sz="16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Rektangel 9">
            <a:extLst>
              <a:ext uri="{FF2B5EF4-FFF2-40B4-BE49-F238E27FC236}">
                <a16:creationId xmlns:a16="http://schemas.microsoft.com/office/drawing/2014/main" id="{27B5978C-4924-E448-80C7-9E73AAC1CFC7}"/>
              </a:ext>
            </a:extLst>
          </p:cNvPr>
          <p:cNvSpPr/>
          <p:nvPr userDrawn="1"/>
        </p:nvSpPr>
        <p:spPr>
          <a:xfrm>
            <a:off x="0" y="6176963"/>
            <a:ext cx="12192000" cy="6810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dato 3">
            <a:extLst>
              <a:ext uri="{FF2B5EF4-FFF2-40B4-BE49-F238E27FC236}">
                <a16:creationId xmlns:a16="http://schemas.microsoft.com/office/drawing/2014/main" id="{224B61D4-D9F3-834E-9622-5760FE19FC7C}"/>
              </a:ext>
            </a:extLst>
          </p:cNvPr>
          <p:cNvSpPr>
            <a:spLocks noGrp="1"/>
          </p:cNvSpPr>
          <p:nvPr>
            <p:ph type="dt" sz="half" idx="10"/>
          </p:nvPr>
        </p:nvSpPr>
        <p:spPr>
          <a:xfrm>
            <a:off x="838200" y="6356350"/>
            <a:ext cx="2743200" cy="365125"/>
          </a:xfrm>
        </p:spPr>
        <p:txBody>
          <a:bodyPr/>
          <a:lstStyle>
            <a:lvl1pPr>
              <a:defRPr>
                <a:solidFill>
                  <a:schemeClr val="bg1"/>
                </a:solidFill>
              </a:defRPr>
            </a:lvl1pPr>
          </a:lstStyle>
          <a:p>
            <a:fld id="{7FC49C26-35FF-4046-BF5A-6E3053B44706}" type="datetimeFigureOut">
              <a:rPr lang="nb-NO" smtClean="0"/>
              <a:pPr/>
              <a:t>29.12.2022</a:t>
            </a:fld>
            <a:endParaRPr lang="nb-NO"/>
          </a:p>
        </p:txBody>
      </p:sp>
      <p:pic>
        <p:nvPicPr>
          <p:cNvPr id="11" name="Bilde 10">
            <a:extLst>
              <a:ext uri="{FF2B5EF4-FFF2-40B4-BE49-F238E27FC236}">
                <a16:creationId xmlns:a16="http://schemas.microsoft.com/office/drawing/2014/main" id="{AFF7EED9-CCFB-234B-91C1-D9684C532F21}"/>
              </a:ext>
            </a:extLst>
          </p:cNvPr>
          <p:cNvPicPr>
            <a:picLocks noChangeAspect="1"/>
          </p:cNvPicPr>
          <p:nvPr userDrawn="1"/>
        </p:nvPicPr>
        <p:blipFill>
          <a:blip r:embed="rId2"/>
          <a:stretch>
            <a:fillRect/>
          </a:stretch>
        </p:blipFill>
        <p:spPr>
          <a:xfrm>
            <a:off x="9444941" y="6319372"/>
            <a:ext cx="2493059" cy="444771"/>
          </a:xfrm>
          <a:prstGeom prst="rect">
            <a:avLst/>
          </a:prstGeom>
        </p:spPr>
      </p:pic>
    </p:spTree>
    <p:extLst>
      <p:ext uri="{BB962C8B-B14F-4D97-AF65-F5344CB8AC3E}">
        <p14:creationId xmlns:p14="http://schemas.microsoft.com/office/powerpoint/2010/main" val="3315148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E56500E-B275-A944-8DF8-F52065D02CCC}"/>
              </a:ext>
            </a:extLst>
          </p:cNvPr>
          <p:cNvSpPr>
            <a:spLocks noGrp="1"/>
          </p:cNvSpPr>
          <p:nvPr>
            <p:ph type="title"/>
          </p:nvPr>
        </p:nvSpPr>
        <p:spPr/>
        <p:txBody>
          <a:bodyPr/>
          <a:lstStyle/>
          <a:p>
            <a:r>
              <a:rPr lang="nb-NO"/>
              <a:t>Klikk for å redigere tittelstil</a:t>
            </a:r>
          </a:p>
        </p:txBody>
      </p:sp>
      <p:sp>
        <p:nvSpPr>
          <p:cNvPr id="6" name="Rektangel 5">
            <a:extLst>
              <a:ext uri="{FF2B5EF4-FFF2-40B4-BE49-F238E27FC236}">
                <a16:creationId xmlns:a16="http://schemas.microsoft.com/office/drawing/2014/main" id="{4B14EC94-54E6-F140-B775-967711530845}"/>
              </a:ext>
            </a:extLst>
          </p:cNvPr>
          <p:cNvSpPr/>
          <p:nvPr userDrawn="1"/>
        </p:nvSpPr>
        <p:spPr>
          <a:xfrm>
            <a:off x="0" y="6176963"/>
            <a:ext cx="12192000" cy="6810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Plassholder for dato 3">
            <a:extLst>
              <a:ext uri="{FF2B5EF4-FFF2-40B4-BE49-F238E27FC236}">
                <a16:creationId xmlns:a16="http://schemas.microsoft.com/office/drawing/2014/main" id="{5B406DAC-363A-FA4A-8F9E-A91EDBCEB494}"/>
              </a:ext>
            </a:extLst>
          </p:cNvPr>
          <p:cNvSpPr>
            <a:spLocks noGrp="1"/>
          </p:cNvSpPr>
          <p:nvPr>
            <p:ph type="dt" sz="half" idx="10"/>
          </p:nvPr>
        </p:nvSpPr>
        <p:spPr>
          <a:xfrm>
            <a:off x="838200" y="6356350"/>
            <a:ext cx="2743200" cy="365125"/>
          </a:xfrm>
        </p:spPr>
        <p:txBody>
          <a:bodyPr/>
          <a:lstStyle>
            <a:lvl1pPr>
              <a:defRPr>
                <a:solidFill>
                  <a:schemeClr val="bg1"/>
                </a:solidFill>
              </a:defRPr>
            </a:lvl1pPr>
          </a:lstStyle>
          <a:p>
            <a:fld id="{7FC49C26-35FF-4046-BF5A-6E3053B44706}" type="datetimeFigureOut">
              <a:rPr lang="nb-NO" smtClean="0"/>
              <a:pPr/>
              <a:t>29.12.2022</a:t>
            </a:fld>
            <a:endParaRPr lang="nb-NO"/>
          </a:p>
        </p:txBody>
      </p:sp>
      <p:pic>
        <p:nvPicPr>
          <p:cNvPr id="7" name="Bilde 6">
            <a:extLst>
              <a:ext uri="{FF2B5EF4-FFF2-40B4-BE49-F238E27FC236}">
                <a16:creationId xmlns:a16="http://schemas.microsoft.com/office/drawing/2014/main" id="{ED9A07D3-2FD5-7F4B-9D8D-54F629250E96}"/>
              </a:ext>
            </a:extLst>
          </p:cNvPr>
          <p:cNvPicPr>
            <a:picLocks noChangeAspect="1"/>
          </p:cNvPicPr>
          <p:nvPr userDrawn="1"/>
        </p:nvPicPr>
        <p:blipFill>
          <a:blip r:embed="rId2"/>
          <a:stretch>
            <a:fillRect/>
          </a:stretch>
        </p:blipFill>
        <p:spPr>
          <a:xfrm>
            <a:off x="9444941" y="6319372"/>
            <a:ext cx="2493059" cy="444771"/>
          </a:xfrm>
          <a:prstGeom prst="rect">
            <a:avLst/>
          </a:prstGeom>
        </p:spPr>
      </p:pic>
    </p:spTree>
    <p:extLst>
      <p:ext uri="{BB962C8B-B14F-4D97-AF65-F5344CB8AC3E}">
        <p14:creationId xmlns:p14="http://schemas.microsoft.com/office/powerpoint/2010/main" val="4113683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C065E1F1-93E9-9E46-B802-B28B083CC495}"/>
              </a:ext>
            </a:extLst>
          </p:cNvPr>
          <p:cNvSpPr/>
          <p:nvPr userDrawn="1"/>
        </p:nvSpPr>
        <p:spPr>
          <a:xfrm>
            <a:off x="0" y="6176963"/>
            <a:ext cx="12192000" cy="6810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dato 3">
            <a:extLst>
              <a:ext uri="{FF2B5EF4-FFF2-40B4-BE49-F238E27FC236}">
                <a16:creationId xmlns:a16="http://schemas.microsoft.com/office/drawing/2014/main" id="{38344791-3C08-7B41-BE3B-C682BCFBF50B}"/>
              </a:ext>
            </a:extLst>
          </p:cNvPr>
          <p:cNvSpPr>
            <a:spLocks noGrp="1"/>
          </p:cNvSpPr>
          <p:nvPr>
            <p:ph type="dt" sz="half" idx="10"/>
          </p:nvPr>
        </p:nvSpPr>
        <p:spPr>
          <a:xfrm>
            <a:off x="838200" y="6356350"/>
            <a:ext cx="2743200" cy="365125"/>
          </a:xfrm>
        </p:spPr>
        <p:txBody>
          <a:bodyPr/>
          <a:lstStyle>
            <a:lvl1pPr>
              <a:defRPr>
                <a:solidFill>
                  <a:schemeClr val="bg1"/>
                </a:solidFill>
              </a:defRPr>
            </a:lvl1pPr>
          </a:lstStyle>
          <a:p>
            <a:fld id="{7FC49C26-35FF-4046-BF5A-6E3053B44706}" type="datetimeFigureOut">
              <a:rPr lang="nb-NO" smtClean="0"/>
              <a:pPr/>
              <a:t>29.12.2022</a:t>
            </a:fld>
            <a:endParaRPr lang="nb-NO"/>
          </a:p>
        </p:txBody>
      </p:sp>
      <p:pic>
        <p:nvPicPr>
          <p:cNvPr id="6" name="Bilde 5">
            <a:extLst>
              <a:ext uri="{FF2B5EF4-FFF2-40B4-BE49-F238E27FC236}">
                <a16:creationId xmlns:a16="http://schemas.microsoft.com/office/drawing/2014/main" id="{94D2F64C-891C-AA44-93A1-DEE7F3551CD9}"/>
              </a:ext>
            </a:extLst>
          </p:cNvPr>
          <p:cNvPicPr>
            <a:picLocks noChangeAspect="1"/>
          </p:cNvPicPr>
          <p:nvPr userDrawn="1"/>
        </p:nvPicPr>
        <p:blipFill>
          <a:blip r:embed="rId2"/>
          <a:stretch>
            <a:fillRect/>
          </a:stretch>
        </p:blipFill>
        <p:spPr>
          <a:xfrm>
            <a:off x="9444941" y="6319372"/>
            <a:ext cx="2493059" cy="444771"/>
          </a:xfrm>
          <a:prstGeom prst="rect">
            <a:avLst/>
          </a:prstGeom>
        </p:spPr>
      </p:pic>
    </p:spTree>
    <p:extLst>
      <p:ext uri="{BB962C8B-B14F-4D97-AF65-F5344CB8AC3E}">
        <p14:creationId xmlns:p14="http://schemas.microsoft.com/office/powerpoint/2010/main" val="1188213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393C74F-DF42-3A40-9488-CC14D9F1FD64}"/>
              </a:ext>
            </a:extLst>
          </p:cNvPr>
          <p:cNvSpPr>
            <a:spLocks noGrp="1"/>
          </p:cNvSpPr>
          <p:nvPr>
            <p:ph type="title"/>
          </p:nvPr>
        </p:nvSpPr>
        <p:spPr>
          <a:xfrm>
            <a:off x="839788" y="457200"/>
            <a:ext cx="3932237" cy="1600200"/>
          </a:xfrm>
        </p:spPr>
        <p:txBody>
          <a:bodyPr anchor="b"/>
          <a:lstStyle>
            <a:lvl1pPr>
              <a:defRPr sz="3200">
                <a:solidFill>
                  <a:schemeClr val="bg2"/>
                </a:solidFill>
              </a:defRPr>
            </a:lvl1pPr>
          </a:lstStyle>
          <a:p>
            <a:r>
              <a:rPr lang="nb-NO"/>
              <a:t>Klikk for å redigere tittelstil</a:t>
            </a:r>
          </a:p>
        </p:txBody>
      </p:sp>
      <p:sp>
        <p:nvSpPr>
          <p:cNvPr id="3" name="Plassholder for innhold 2">
            <a:extLst>
              <a:ext uri="{FF2B5EF4-FFF2-40B4-BE49-F238E27FC236}">
                <a16:creationId xmlns:a16="http://schemas.microsoft.com/office/drawing/2014/main" id="{9CDDE851-33A2-AC4C-85E5-5C1179E6B1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AABC7317-872C-2845-8EFF-350CCC3155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17" name="Rektangel 16">
            <a:extLst>
              <a:ext uri="{FF2B5EF4-FFF2-40B4-BE49-F238E27FC236}">
                <a16:creationId xmlns:a16="http://schemas.microsoft.com/office/drawing/2014/main" id="{1D2AD465-C966-B443-A1DF-681C9EA6688B}"/>
              </a:ext>
            </a:extLst>
          </p:cNvPr>
          <p:cNvSpPr/>
          <p:nvPr userDrawn="1"/>
        </p:nvSpPr>
        <p:spPr>
          <a:xfrm>
            <a:off x="0" y="6176963"/>
            <a:ext cx="12192000" cy="6810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Plassholder for dato 3">
            <a:extLst>
              <a:ext uri="{FF2B5EF4-FFF2-40B4-BE49-F238E27FC236}">
                <a16:creationId xmlns:a16="http://schemas.microsoft.com/office/drawing/2014/main" id="{60CEDDA4-B126-CF4F-87AA-1DBA93A820DB}"/>
              </a:ext>
            </a:extLst>
          </p:cNvPr>
          <p:cNvSpPr>
            <a:spLocks noGrp="1"/>
          </p:cNvSpPr>
          <p:nvPr>
            <p:ph type="dt" sz="half" idx="10"/>
          </p:nvPr>
        </p:nvSpPr>
        <p:spPr>
          <a:xfrm>
            <a:off x="838200" y="6356350"/>
            <a:ext cx="2743200" cy="365125"/>
          </a:xfrm>
        </p:spPr>
        <p:txBody>
          <a:bodyPr/>
          <a:lstStyle>
            <a:lvl1pPr>
              <a:defRPr>
                <a:solidFill>
                  <a:schemeClr val="bg1"/>
                </a:solidFill>
              </a:defRPr>
            </a:lvl1pPr>
          </a:lstStyle>
          <a:p>
            <a:fld id="{7FC49C26-35FF-4046-BF5A-6E3053B44706}" type="datetimeFigureOut">
              <a:rPr lang="nb-NO" smtClean="0"/>
              <a:pPr/>
              <a:t>29.12.2022</a:t>
            </a:fld>
            <a:endParaRPr lang="nb-NO"/>
          </a:p>
        </p:txBody>
      </p:sp>
      <p:pic>
        <p:nvPicPr>
          <p:cNvPr id="8" name="Bilde 7">
            <a:extLst>
              <a:ext uri="{FF2B5EF4-FFF2-40B4-BE49-F238E27FC236}">
                <a16:creationId xmlns:a16="http://schemas.microsoft.com/office/drawing/2014/main" id="{C7722460-8E8F-7F48-A77B-CE144BF8151F}"/>
              </a:ext>
            </a:extLst>
          </p:cNvPr>
          <p:cNvPicPr>
            <a:picLocks noChangeAspect="1"/>
          </p:cNvPicPr>
          <p:nvPr userDrawn="1"/>
        </p:nvPicPr>
        <p:blipFill>
          <a:blip r:embed="rId2"/>
          <a:stretch>
            <a:fillRect/>
          </a:stretch>
        </p:blipFill>
        <p:spPr>
          <a:xfrm>
            <a:off x="9444941" y="6319372"/>
            <a:ext cx="2493059" cy="444771"/>
          </a:xfrm>
          <a:prstGeom prst="rect">
            <a:avLst/>
          </a:prstGeom>
        </p:spPr>
      </p:pic>
    </p:spTree>
    <p:extLst>
      <p:ext uri="{BB962C8B-B14F-4D97-AF65-F5344CB8AC3E}">
        <p14:creationId xmlns:p14="http://schemas.microsoft.com/office/powerpoint/2010/main" val="4095289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A843B59-82A6-254B-A361-AF53BCA3FD54}"/>
              </a:ext>
            </a:extLst>
          </p:cNvPr>
          <p:cNvSpPr>
            <a:spLocks noGrp="1"/>
          </p:cNvSpPr>
          <p:nvPr>
            <p:ph type="title"/>
          </p:nvPr>
        </p:nvSpPr>
        <p:spPr>
          <a:xfrm>
            <a:off x="839788" y="457200"/>
            <a:ext cx="3932237" cy="1600200"/>
          </a:xfrm>
        </p:spPr>
        <p:txBody>
          <a:bodyPr anchor="b"/>
          <a:lstStyle>
            <a:lvl1pPr>
              <a:defRPr sz="3200">
                <a:solidFill>
                  <a:schemeClr val="bg2"/>
                </a:solidFill>
              </a:defRPr>
            </a:lvl1pPr>
          </a:lstStyle>
          <a:p>
            <a:r>
              <a:rPr lang="nb-NO"/>
              <a:t>Klikk for å redigere tittelstil</a:t>
            </a:r>
          </a:p>
        </p:txBody>
      </p:sp>
      <p:sp>
        <p:nvSpPr>
          <p:cNvPr id="3" name="Plassholder for bilde 2">
            <a:extLst>
              <a:ext uri="{FF2B5EF4-FFF2-40B4-BE49-F238E27FC236}">
                <a16:creationId xmlns:a16="http://schemas.microsoft.com/office/drawing/2014/main" id="{B4A065A3-5381-5047-A935-C9CC8ABCE9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4" name="Plassholder for tekst 3">
            <a:extLst>
              <a:ext uri="{FF2B5EF4-FFF2-40B4-BE49-F238E27FC236}">
                <a16:creationId xmlns:a16="http://schemas.microsoft.com/office/drawing/2014/main" id="{9E9943FB-BE3F-1042-8E8E-989EB0858B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8" name="Rektangel 7">
            <a:extLst>
              <a:ext uri="{FF2B5EF4-FFF2-40B4-BE49-F238E27FC236}">
                <a16:creationId xmlns:a16="http://schemas.microsoft.com/office/drawing/2014/main" id="{381521EF-DFA7-274B-AF08-8D6A2BD3D1D0}"/>
              </a:ext>
            </a:extLst>
          </p:cNvPr>
          <p:cNvSpPr/>
          <p:nvPr userDrawn="1"/>
        </p:nvSpPr>
        <p:spPr>
          <a:xfrm>
            <a:off x="0" y="6176963"/>
            <a:ext cx="12192000" cy="6810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Plassholder for dato 3">
            <a:extLst>
              <a:ext uri="{FF2B5EF4-FFF2-40B4-BE49-F238E27FC236}">
                <a16:creationId xmlns:a16="http://schemas.microsoft.com/office/drawing/2014/main" id="{9F527AEB-308D-7C48-9E30-A3C9691387BA}"/>
              </a:ext>
            </a:extLst>
          </p:cNvPr>
          <p:cNvSpPr>
            <a:spLocks noGrp="1"/>
          </p:cNvSpPr>
          <p:nvPr>
            <p:ph type="dt" sz="half" idx="10"/>
          </p:nvPr>
        </p:nvSpPr>
        <p:spPr>
          <a:xfrm>
            <a:off x="838200" y="6356350"/>
            <a:ext cx="2743200" cy="365125"/>
          </a:xfrm>
        </p:spPr>
        <p:txBody>
          <a:bodyPr/>
          <a:lstStyle>
            <a:lvl1pPr>
              <a:defRPr>
                <a:solidFill>
                  <a:schemeClr val="bg1"/>
                </a:solidFill>
              </a:defRPr>
            </a:lvl1pPr>
          </a:lstStyle>
          <a:p>
            <a:fld id="{7FC49C26-35FF-4046-BF5A-6E3053B44706}" type="datetimeFigureOut">
              <a:rPr lang="nb-NO" smtClean="0"/>
              <a:pPr/>
              <a:t>29.12.2022</a:t>
            </a:fld>
            <a:endParaRPr lang="nb-NO"/>
          </a:p>
        </p:txBody>
      </p:sp>
      <p:pic>
        <p:nvPicPr>
          <p:cNvPr id="9" name="Bilde 8">
            <a:extLst>
              <a:ext uri="{FF2B5EF4-FFF2-40B4-BE49-F238E27FC236}">
                <a16:creationId xmlns:a16="http://schemas.microsoft.com/office/drawing/2014/main" id="{49CE4B38-6196-934F-9820-F8C4FAB6CB6B}"/>
              </a:ext>
            </a:extLst>
          </p:cNvPr>
          <p:cNvPicPr>
            <a:picLocks noChangeAspect="1"/>
          </p:cNvPicPr>
          <p:nvPr userDrawn="1"/>
        </p:nvPicPr>
        <p:blipFill>
          <a:blip r:embed="rId2"/>
          <a:stretch>
            <a:fillRect/>
          </a:stretch>
        </p:blipFill>
        <p:spPr>
          <a:xfrm>
            <a:off x="9444941" y="6319372"/>
            <a:ext cx="2493059" cy="444771"/>
          </a:xfrm>
          <a:prstGeom prst="rect">
            <a:avLst/>
          </a:prstGeom>
        </p:spPr>
      </p:pic>
    </p:spTree>
    <p:extLst>
      <p:ext uri="{BB962C8B-B14F-4D97-AF65-F5344CB8AC3E}">
        <p14:creationId xmlns:p14="http://schemas.microsoft.com/office/powerpoint/2010/main" val="882769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6417C13E-28F3-8C45-9DC2-E7BA9491EF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7BF0E35B-BC28-B54E-ADD4-0BDC1A48C3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1D67806-4997-2445-BF21-54515CBA02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C49C26-35FF-4046-BF5A-6E3053B44706}" type="datetimeFigureOut">
              <a:rPr lang="nb-NO" smtClean="0"/>
              <a:t>29.12.2022</a:t>
            </a:fld>
            <a:endParaRPr lang="nb-NO"/>
          </a:p>
        </p:txBody>
      </p:sp>
      <p:sp>
        <p:nvSpPr>
          <p:cNvPr id="5" name="Plassholder for bunntekst 4">
            <a:extLst>
              <a:ext uri="{FF2B5EF4-FFF2-40B4-BE49-F238E27FC236}">
                <a16:creationId xmlns:a16="http://schemas.microsoft.com/office/drawing/2014/main" id="{32191D63-7117-A341-B890-620C2E3F4A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B734619F-71EB-5F43-8AD3-B67EE398A3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12FC1-ED47-BE47-B337-72B838FD9BAD}" type="slidenum">
              <a:rPr lang="nb-NO" smtClean="0"/>
              <a:t>‹#›</a:t>
            </a:fld>
            <a:endParaRPr lang="nb-NO"/>
          </a:p>
        </p:txBody>
      </p:sp>
    </p:spTree>
    <p:extLst>
      <p:ext uri="{BB962C8B-B14F-4D97-AF65-F5344CB8AC3E}">
        <p14:creationId xmlns:p14="http://schemas.microsoft.com/office/powerpoint/2010/main" val="310894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3600" kern="1200">
          <a:solidFill>
            <a:schemeClr val="bg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gkrs.no/"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lovdata.no/"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www.gkrs.no/"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gkrs.no/"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kontakt@knifregnskap.no" TargetMode="External"/><Relationship Id="rId2" Type="http://schemas.openxmlformats.org/officeDocument/2006/relationships/hyperlink" Target="http://www.knif.no/"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28E2E7C-4A4D-684F-BE8F-DCF3624BC28E}"/>
              </a:ext>
            </a:extLst>
          </p:cNvPr>
          <p:cNvSpPr>
            <a:spLocks noGrp="1"/>
          </p:cNvSpPr>
          <p:nvPr>
            <p:ph type="ctrTitle"/>
          </p:nvPr>
        </p:nvSpPr>
        <p:spPr>
          <a:xfrm>
            <a:off x="1037863" y="2187033"/>
            <a:ext cx="8290864" cy="1785918"/>
          </a:xfrm>
        </p:spPr>
        <p:txBody>
          <a:bodyPr>
            <a:normAutofit/>
          </a:bodyPr>
          <a:lstStyle/>
          <a:p>
            <a:r>
              <a:rPr lang="nb-NO" dirty="0"/>
              <a:t>Årsavslutning for fellesråd og sokn i Den Norske Kirke</a:t>
            </a:r>
          </a:p>
        </p:txBody>
      </p:sp>
      <p:sp>
        <p:nvSpPr>
          <p:cNvPr id="3" name="Undertittel 2">
            <a:extLst>
              <a:ext uri="{FF2B5EF4-FFF2-40B4-BE49-F238E27FC236}">
                <a16:creationId xmlns:a16="http://schemas.microsoft.com/office/drawing/2014/main" id="{AF069FE9-BC4F-7D44-83A8-E5994B9FD2CB}"/>
              </a:ext>
            </a:extLst>
          </p:cNvPr>
          <p:cNvSpPr>
            <a:spLocks noGrp="1"/>
          </p:cNvSpPr>
          <p:nvPr>
            <p:ph type="subTitle" idx="1"/>
          </p:nvPr>
        </p:nvSpPr>
        <p:spPr/>
        <p:txBody>
          <a:bodyPr/>
          <a:lstStyle/>
          <a:p>
            <a:r>
              <a:rPr lang="nb-NO" dirty="0"/>
              <a:t>Anders Vedøy, Regnskapskontoret Karmøy AS</a:t>
            </a:r>
          </a:p>
        </p:txBody>
      </p:sp>
    </p:spTree>
    <p:extLst>
      <p:ext uri="{BB962C8B-B14F-4D97-AF65-F5344CB8AC3E}">
        <p14:creationId xmlns:p14="http://schemas.microsoft.com/office/powerpoint/2010/main" val="1557537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58527BC-75C8-9D89-F877-5C1FB041DC73}"/>
              </a:ext>
            </a:extLst>
          </p:cNvPr>
          <p:cNvSpPr>
            <a:spLocks noGrp="1"/>
          </p:cNvSpPr>
          <p:nvPr>
            <p:ph type="title"/>
          </p:nvPr>
        </p:nvSpPr>
        <p:spPr/>
        <p:txBody>
          <a:bodyPr/>
          <a:lstStyle/>
          <a:p>
            <a:r>
              <a:rPr lang="nb-NO" dirty="0"/>
              <a:t>Vedlegg økonomiforskriften</a:t>
            </a:r>
          </a:p>
        </p:txBody>
      </p:sp>
      <p:sp>
        <p:nvSpPr>
          <p:cNvPr id="3" name="Plassholder for innhold 2">
            <a:extLst>
              <a:ext uri="{FF2B5EF4-FFF2-40B4-BE49-F238E27FC236}">
                <a16:creationId xmlns:a16="http://schemas.microsoft.com/office/drawing/2014/main" id="{B93421F9-0484-F975-11C3-CFA392C65B74}"/>
              </a:ext>
            </a:extLst>
          </p:cNvPr>
          <p:cNvSpPr>
            <a:spLocks noGrp="1"/>
          </p:cNvSpPr>
          <p:nvPr>
            <p:ph idx="1"/>
          </p:nvPr>
        </p:nvSpPr>
        <p:spPr/>
        <p:txBody>
          <a:bodyPr/>
          <a:lstStyle/>
          <a:p>
            <a:r>
              <a:rPr lang="nb-NO" dirty="0"/>
              <a:t>Vedlegg 1A. Budsjettskjema – Driftsbudsjettet</a:t>
            </a:r>
          </a:p>
          <a:p>
            <a:r>
              <a:rPr lang="nb-NO" dirty="0"/>
              <a:t>Vedlegg 1B. Budsjettskjema – Investeringsbudsjettet</a:t>
            </a:r>
          </a:p>
          <a:p>
            <a:r>
              <a:rPr lang="nb-NO" b="1" dirty="0"/>
              <a:t>Vedlegg 2A. Regnskapsskjema – Driftsregnskapet</a:t>
            </a:r>
          </a:p>
          <a:p>
            <a:r>
              <a:rPr lang="nb-NO" b="1" dirty="0"/>
              <a:t>Vedlegg 2B. Regnskapsskjema – Investeringsregnskapet</a:t>
            </a:r>
          </a:p>
          <a:p>
            <a:r>
              <a:rPr lang="nb-NO" b="1" dirty="0"/>
              <a:t>Vedlegg 3. Balanse</a:t>
            </a:r>
          </a:p>
          <a:p>
            <a:r>
              <a:rPr lang="nb-NO" dirty="0"/>
              <a:t>Vedlegg 4A. Funksjoner og arter – organ for soknet på kommunenivå</a:t>
            </a:r>
          </a:p>
          <a:p>
            <a:r>
              <a:rPr lang="nb-NO" dirty="0"/>
              <a:t>Vedlegg 4B. Funksjoner og arter – sokn</a:t>
            </a:r>
          </a:p>
        </p:txBody>
      </p:sp>
    </p:spTree>
    <p:extLst>
      <p:ext uri="{BB962C8B-B14F-4D97-AF65-F5344CB8AC3E}">
        <p14:creationId xmlns:p14="http://schemas.microsoft.com/office/powerpoint/2010/main" val="2962837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BDED46B-491C-E359-9878-4DF309B44FE5}"/>
              </a:ext>
            </a:extLst>
          </p:cNvPr>
          <p:cNvSpPr>
            <a:spLocks noGrp="1"/>
          </p:cNvSpPr>
          <p:nvPr>
            <p:ph type="title"/>
          </p:nvPr>
        </p:nvSpPr>
        <p:spPr/>
        <p:txBody>
          <a:bodyPr/>
          <a:lstStyle/>
          <a:p>
            <a:r>
              <a:rPr lang="nb-NO" dirty="0"/>
              <a:t>Forberedelse til årsavslutning</a:t>
            </a:r>
          </a:p>
        </p:txBody>
      </p:sp>
      <p:sp>
        <p:nvSpPr>
          <p:cNvPr id="3" name="Plassholder for innhold 2">
            <a:extLst>
              <a:ext uri="{FF2B5EF4-FFF2-40B4-BE49-F238E27FC236}">
                <a16:creationId xmlns:a16="http://schemas.microsoft.com/office/drawing/2014/main" id="{4746AFCE-032E-7FC0-4DBC-DB2806FF2F06}"/>
              </a:ext>
            </a:extLst>
          </p:cNvPr>
          <p:cNvSpPr>
            <a:spLocks noGrp="1"/>
          </p:cNvSpPr>
          <p:nvPr>
            <p:ph idx="1"/>
          </p:nvPr>
        </p:nvSpPr>
        <p:spPr/>
        <p:txBody>
          <a:bodyPr>
            <a:normAutofit/>
          </a:bodyPr>
          <a:lstStyle/>
          <a:p>
            <a:r>
              <a:rPr lang="nb-NO" b="1" u="sng" dirty="0"/>
              <a:t>I løpet av høsten:</a:t>
            </a:r>
          </a:p>
          <a:p>
            <a:pPr lvl="1"/>
            <a:r>
              <a:rPr lang="nb-NO" dirty="0"/>
              <a:t>Ajourføring av regnskap dersom det ikke allerede er gjort. Det aller meste kan bokføres </a:t>
            </a:r>
            <a:r>
              <a:rPr lang="nb-NO" u="sng" dirty="0"/>
              <a:t>før</a:t>
            </a:r>
            <a:r>
              <a:rPr lang="nb-NO" dirty="0"/>
              <a:t> 31.12.</a:t>
            </a:r>
          </a:p>
          <a:p>
            <a:pPr lvl="1"/>
            <a:r>
              <a:rPr lang="nb-NO" dirty="0"/>
              <a:t>Følg opp budsjett og eventuelle budsjettvedtak. Har FR/MR vedtatt regulert budsjett?</a:t>
            </a:r>
          </a:p>
          <a:p>
            <a:pPr lvl="2"/>
            <a:r>
              <a:rPr lang="nb-NO" dirty="0"/>
              <a:t>Hvis ja: Er budsjettet OK i forhold til krav i økonomiforskriften? Har rådet tatt stilling til eventuelle mer-/</a:t>
            </a:r>
            <a:r>
              <a:rPr lang="nb-NO" dirty="0" err="1"/>
              <a:t>mindreforbruk</a:t>
            </a:r>
            <a:r>
              <a:rPr lang="nb-NO" dirty="0"/>
              <a:t> fra tidligere år og evt. bruk/avsetning av fond?</a:t>
            </a:r>
          </a:p>
          <a:p>
            <a:pPr lvl="2"/>
            <a:r>
              <a:rPr lang="nb-NO" dirty="0"/>
              <a:t>Hvis nei: Følg opp at budsjett settes på agendaen i FR/MR. Hjelp dem å få budsjettet i orden før det vedtas, slik at de slipper vedtak i flere runder. </a:t>
            </a:r>
          </a:p>
          <a:p>
            <a:pPr lvl="2"/>
            <a:r>
              <a:rPr lang="nb-NO" b="1" dirty="0"/>
              <a:t>NB: </a:t>
            </a:r>
            <a:r>
              <a:rPr lang="nb-NO" dirty="0"/>
              <a:t>Opprinnelig budsjett + nye vedtak = regulert budsjett. </a:t>
            </a:r>
          </a:p>
          <a:p>
            <a:pPr lvl="1"/>
            <a:r>
              <a:rPr lang="nb-NO" dirty="0"/>
              <a:t>Lag en plan for hvilke frister som skal gjelde, også internt. Viktig med dialog mellom regnskapsfører, revisor, daglig leder og MR/FR.</a:t>
            </a:r>
          </a:p>
          <a:p>
            <a:pPr lvl="1"/>
            <a:r>
              <a:rPr lang="nb-NO" dirty="0"/>
              <a:t>Gravstell, avstemming og evt. MVA-rapportering</a:t>
            </a:r>
          </a:p>
          <a:p>
            <a:pPr marL="457200" lvl="1" indent="0">
              <a:buNone/>
            </a:pPr>
            <a:endParaRPr lang="nb-NO" dirty="0"/>
          </a:p>
        </p:txBody>
      </p:sp>
    </p:spTree>
    <p:extLst>
      <p:ext uri="{BB962C8B-B14F-4D97-AF65-F5344CB8AC3E}">
        <p14:creationId xmlns:p14="http://schemas.microsoft.com/office/powerpoint/2010/main" val="2792670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1EBFA54B-BC54-6B5E-7497-35758F81EE4C}"/>
              </a:ext>
            </a:extLst>
          </p:cNvPr>
          <p:cNvSpPr/>
          <p:nvPr/>
        </p:nvSpPr>
        <p:spPr>
          <a:xfrm>
            <a:off x="1224366" y="4463511"/>
            <a:ext cx="9965410" cy="127086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FBDED46B-491C-E359-9878-4DF309B44FE5}"/>
              </a:ext>
            </a:extLst>
          </p:cNvPr>
          <p:cNvSpPr>
            <a:spLocks noGrp="1"/>
          </p:cNvSpPr>
          <p:nvPr>
            <p:ph type="title"/>
          </p:nvPr>
        </p:nvSpPr>
        <p:spPr/>
        <p:txBody>
          <a:bodyPr/>
          <a:lstStyle/>
          <a:p>
            <a:r>
              <a:rPr lang="nb-NO" dirty="0"/>
              <a:t>Forberedelse til årsavslutning, forts.</a:t>
            </a:r>
          </a:p>
        </p:txBody>
      </p:sp>
      <p:sp>
        <p:nvSpPr>
          <p:cNvPr id="3" name="Plassholder for innhold 2">
            <a:extLst>
              <a:ext uri="{FF2B5EF4-FFF2-40B4-BE49-F238E27FC236}">
                <a16:creationId xmlns:a16="http://schemas.microsoft.com/office/drawing/2014/main" id="{4746AFCE-032E-7FC0-4DBC-DB2806FF2F06}"/>
              </a:ext>
            </a:extLst>
          </p:cNvPr>
          <p:cNvSpPr>
            <a:spLocks noGrp="1"/>
          </p:cNvSpPr>
          <p:nvPr>
            <p:ph idx="1"/>
          </p:nvPr>
        </p:nvSpPr>
        <p:spPr/>
        <p:txBody>
          <a:bodyPr>
            <a:normAutofit/>
          </a:bodyPr>
          <a:lstStyle/>
          <a:p>
            <a:r>
              <a:rPr lang="nb-NO" b="1" u="sng" dirty="0"/>
              <a:t>I løpet av høsten:</a:t>
            </a:r>
          </a:p>
          <a:p>
            <a:pPr lvl="1"/>
            <a:r>
              <a:rPr lang="nb-NO" dirty="0" err="1"/>
              <a:t>Ajour</a:t>
            </a:r>
            <a:r>
              <a:rPr lang="nb-NO" dirty="0"/>
              <a:t> med utfakturering og evt. andre krav som gjelder inneværende år?</a:t>
            </a:r>
          </a:p>
          <a:p>
            <a:pPr lvl="1"/>
            <a:r>
              <a:rPr lang="nb-NO" dirty="0"/>
              <a:t>Alle timelister på plass til siste lønnskjøring?</a:t>
            </a:r>
          </a:p>
          <a:p>
            <a:pPr lvl="1"/>
            <a:r>
              <a:rPr lang="nb-NO" dirty="0"/>
              <a:t>Kommunal tjenesteyting? Bokføre verdi.</a:t>
            </a:r>
          </a:p>
          <a:p>
            <a:pPr lvl="1"/>
            <a:r>
              <a:rPr lang="nb-NO" dirty="0"/>
              <a:t>Gjennomgang kunder/leverandører og evt. balansekonti. </a:t>
            </a:r>
          </a:p>
          <a:p>
            <a:pPr lvl="1"/>
            <a:r>
              <a:rPr lang="nb-NO" dirty="0"/>
              <a:t>Gamle poster som må ryddes? Tapsføring/kreditering m.m.? </a:t>
            </a:r>
          </a:p>
          <a:p>
            <a:pPr lvl="1"/>
            <a:r>
              <a:rPr lang="nb-NO" dirty="0"/>
              <a:t>Kan noe avstemmes før 31.12.?</a:t>
            </a:r>
          </a:p>
          <a:p>
            <a:pPr lvl="1"/>
            <a:endParaRPr lang="nb-NO" dirty="0"/>
          </a:p>
          <a:p>
            <a:pPr marL="457200" lvl="1" indent="0">
              <a:buNone/>
            </a:pPr>
            <a:r>
              <a:rPr lang="nb-NO" b="1" u="sng" dirty="0"/>
              <a:t>NB: Anordningsprinsippet</a:t>
            </a:r>
            <a:r>
              <a:rPr lang="nb-NO" u="sng" dirty="0"/>
              <a:t>. </a:t>
            </a:r>
            <a:r>
              <a:rPr lang="nb-NO" dirty="0"/>
              <a:t>Kjent og forstått av de som trenger å forstå det?</a:t>
            </a:r>
          </a:p>
          <a:p>
            <a:pPr marL="457200" lvl="1" indent="0">
              <a:buNone/>
            </a:pPr>
            <a:r>
              <a:rPr lang="nb-NO" b="1" i="1" dirty="0"/>
              <a:t>§4, punkt 1c: </a:t>
            </a:r>
            <a:r>
              <a:rPr lang="nb-NO" i="1" dirty="0"/>
              <a:t>«Alle kjente utgifter og inntekter i året skal tas med i årsregnskapet for vedkommende år, enten de er betalt eller ikke når årsregnskapet avsluttes.»</a:t>
            </a:r>
          </a:p>
        </p:txBody>
      </p:sp>
    </p:spTree>
    <p:extLst>
      <p:ext uri="{BB962C8B-B14F-4D97-AF65-F5344CB8AC3E}">
        <p14:creationId xmlns:p14="http://schemas.microsoft.com/office/powerpoint/2010/main" val="333448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BDED46B-491C-E359-9878-4DF309B44FE5}"/>
              </a:ext>
            </a:extLst>
          </p:cNvPr>
          <p:cNvSpPr>
            <a:spLocks noGrp="1"/>
          </p:cNvSpPr>
          <p:nvPr>
            <p:ph type="title"/>
          </p:nvPr>
        </p:nvSpPr>
        <p:spPr/>
        <p:txBody>
          <a:bodyPr/>
          <a:lstStyle/>
          <a:p>
            <a:r>
              <a:rPr lang="nb-NO" dirty="0"/>
              <a:t>Forberedelse til årsavslutning, forts.</a:t>
            </a:r>
          </a:p>
        </p:txBody>
      </p:sp>
      <p:sp>
        <p:nvSpPr>
          <p:cNvPr id="3" name="Plassholder for innhold 2">
            <a:extLst>
              <a:ext uri="{FF2B5EF4-FFF2-40B4-BE49-F238E27FC236}">
                <a16:creationId xmlns:a16="http://schemas.microsoft.com/office/drawing/2014/main" id="{4746AFCE-032E-7FC0-4DBC-DB2806FF2F06}"/>
              </a:ext>
            </a:extLst>
          </p:cNvPr>
          <p:cNvSpPr>
            <a:spLocks noGrp="1"/>
          </p:cNvSpPr>
          <p:nvPr>
            <p:ph idx="1"/>
          </p:nvPr>
        </p:nvSpPr>
        <p:spPr/>
        <p:txBody>
          <a:bodyPr>
            <a:normAutofit/>
          </a:bodyPr>
          <a:lstStyle/>
          <a:p>
            <a:r>
              <a:rPr lang="nb-NO" b="1" u="sng" dirty="0"/>
              <a:t>Pr. 31.12.:</a:t>
            </a:r>
          </a:p>
          <a:p>
            <a:pPr lvl="1"/>
            <a:r>
              <a:rPr lang="nb-NO" dirty="0"/>
              <a:t>Avstemming/dokumentasjon av balansen</a:t>
            </a:r>
          </a:p>
          <a:p>
            <a:pPr marL="457200" lvl="1" indent="0">
              <a:buNone/>
            </a:pPr>
            <a:endParaRPr lang="nb-NO" dirty="0"/>
          </a:p>
        </p:txBody>
      </p:sp>
      <p:graphicFrame>
        <p:nvGraphicFramePr>
          <p:cNvPr id="4" name="Tabell 4">
            <a:extLst>
              <a:ext uri="{FF2B5EF4-FFF2-40B4-BE49-F238E27FC236}">
                <a16:creationId xmlns:a16="http://schemas.microsoft.com/office/drawing/2014/main" id="{70C50306-7088-E60D-3047-DD949CA58B57}"/>
              </a:ext>
            </a:extLst>
          </p:cNvPr>
          <p:cNvGraphicFramePr>
            <a:graphicFrameLocks noGrp="1"/>
          </p:cNvGraphicFramePr>
          <p:nvPr>
            <p:extLst>
              <p:ext uri="{D42A27DB-BD31-4B8C-83A1-F6EECF244321}">
                <p14:modId xmlns:p14="http://schemas.microsoft.com/office/powerpoint/2010/main" val="3393533940"/>
              </p:ext>
            </p:extLst>
          </p:nvPr>
        </p:nvGraphicFramePr>
        <p:xfrm>
          <a:off x="1598050" y="2641457"/>
          <a:ext cx="9755750" cy="3235960"/>
        </p:xfrm>
        <a:graphic>
          <a:graphicData uri="http://schemas.openxmlformats.org/drawingml/2006/table">
            <a:tbl>
              <a:tblPr firstRow="1" bandRow="1">
                <a:tableStyleId>{5C22544A-7EE6-4342-B048-85BDC9FD1C3A}</a:tableStyleId>
              </a:tblPr>
              <a:tblGrid>
                <a:gridCol w="2770061">
                  <a:extLst>
                    <a:ext uri="{9D8B030D-6E8A-4147-A177-3AD203B41FA5}">
                      <a16:colId xmlns:a16="http://schemas.microsoft.com/office/drawing/2014/main" val="1193875212"/>
                    </a:ext>
                  </a:extLst>
                </a:gridCol>
                <a:gridCol w="6985689">
                  <a:extLst>
                    <a:ext uri="{9D8B030D-6E8A-4147-A177-3AD203B41FA5}">
                      <a16:colId xmlns:a16="http://schemas.microsoft.com/office/drawing/2014/main" val="266918669"/>
                    </a:ext>
                  </a:extLst>
                </a:gridCol>
              </a:tblGrid>
              <a:tr h="370840">
                <a:tc>
                  <a:txBody>
                    <a:bodyPr/>
                    <a:lstStyle/>
                    <a:p>
                      <a:r>
                        <a:rPr lang="nb-NO" dirty="0"/>
                        <a:t>Hva?</a:t>
                      </a:r>
                    </a:p>
                  </a:txBody>
                  <a:tcPr>
                    <a:solidFill>
                      <a:schemeClr val="tx2"/>
                    </a:solidFill>
                  </a:tcPr>
                </a:tc>
                <a:tc>
                  <a:txBody>
                    <a:bodyPr/>
                    <a:lstStyle/>
                    <a:p>
                      <a:r>
                        <a:rPr lang="nb-NO" dirty="0"/>
                        <a:t>Dokumentasjon</a:t>
                      </a:r>
                    </a:p>
                  </a:txBody>
                  <a:tcPr>
                    <a:solidFill>
                      <a:schemeClr val="tx2"/>
                    </a:solidFill>
                  </a:tcPr>
                </a:tc>
                <a:extLst>
                  <a:ext uri="{0D108BD9-81ED-4DB2-BD59-A6C34878D82A}">
                    <a16:rowId xmlns:a16="http://schemas.microsoft.com/office/drawing/2014/main" val="380348302"/>
                  </a:ext>
                </a:extLst>
              </a:tr>
              <a:tr h="370840">
                <a:tc>
                  <a:txBody>
                    <a:bodyPr/>
                    <a:lstStyle/>
                    <a:p>
                      <a:r>
                        <a:rPr lang="nb-NO" dirty="0"/>
                        <a:t>Bank/lån</a:t>
                      </a:r>
                    </a:p>
                  </a:txBody>
                  <a:tcPr>
                    <a:solidFill>
                      <a:schemeClr val="bg2"/>
                    </a:solidFill>
                  </a:tcPr>
                </a:tc>
                <a:tc>
                  <a:txBody>
                    <a:bodyPr/>
                    <a:lstStyle/>
                    <a:p>
                      <a:r>
                        <a:rPr lang="nb-NO" dirty="0" err="1"/>
                        <a:t>Årsoppgave</a:t>
                      </a:r>
                      <a:r>
                        <a:rPr lang="nb-NO" dirty="0"/>
                        <a:t>/kontoutskrift fra bank</a:t>
                      </a:r>
                    </a:p>
                  </a:txBody>
                  <a:tcPr>
                    <a:solidFill>
                      <a:schemeClr val="bg2"/>
                    </a:solidFill>
                  </a:tcPr>
                </a:tc>
                <a:extLst>
                  <a:ext uri="{0D108BD9-81ED-4DB2-BD59-A6C34878D82A}">
                    <a16:rowId xmlns:a16="http://schemas.microsoft.com/office/drawing/2014/main" val="1156756916"/>
                  </a:ext>
                </a:extLst>
              </a:tr>
              <a:tr h="370840">
                <a:tc>
                  <a:txBody>
                    <a:bodyPr/>
                    <a:lstStyle/>
                    <a:p>
                      <a:r>
                        <a:rPr lang="nb-NO" dirty="0"/>
                        <a:t>MVA-kompensasjon</a:t>
                      </a:r>
                    </a:p>
                  </a:txBody>
                  <a:tcPr>
                    <a:solidFill>
                      <a:schemeClr val="bg2"/>
                    </a:solidFill>
                  </a:tcPr>
                </a:tc>
                <a:tc>
                  <a:txBody>
                    <a:bodyPr/>
                    <a:lstStyle/>
                    <a:p>
                      <a:r>
                        <a:rPr lang="nb-NO" dirty="0"/>
                        <a:t>Grunnlag/kompensasjonsoppgave – Husk revisorgodkjenning</a:t>
                      </a:r>
                    </a:p>
                  </a:txBody>
                  <a:tcPr>
                    <a:solidFill>
                      <a:schemeClr val="bg2"/>
                    </a:solidFill>
                  </a:tcPr>
                </a:tc>
                <a:extLst>
                  <a:ext uri="{0D108BD9-81ED-4DB2-BD59-A6C34878D82A}">
                    <a16:rowId xmlns:a16="http://schemas.microsoft.com/office/drawing/2014/main" val="4134805525"/>
                  </a:ext>
                </a:extLst>
              </a:tr>
              <a:tr h="370840">
                <a:tc>
                  <a:txBody>
                    <a:bodyPr/>
                    <a:lstStyle/>
                    <a:p>
                      <a:r>
                        <a:rPr lang="nb-NO" dirty="0"/>
                        <a:t>Kunder/leverandører</a:t>
                      </a:r>
                    </a:p>
                  </a:txBody>
                  <a:tcPr>
                    <a:solidFill>
                      <a:schemeClr val="bg2"/>
                    </a:solidFill>
                  </a:tcPr>
                </a:tc>
                <a:tc>
                  <a:txBody>
                    <a:bodyPr/>
                    <a:lstStyle/>
                    <a:p>
                      <a:r>
                        <a:rPr lang="nb-NO" dirty="0"/>
                        <a:t>Spesifikasjon av åpne poster. Gamle og unaturlige poster vurderes</a:t>
                      </a:r>
                    </a:p>
                  </a:txBody>
                  <a:tcPr>
                    <a:solidFill>
                      <a:schemeClr val="bg2"/>
                    </a:solidFill>
                  </a:tcPr>
                </a:tc>
                <a:extLst>
                  <a:ext uri="{0D108BD9-81ED-4DB2-BD59-A6C34878D82A}">
                    <a16:rowId xmlns:a16="http://schemas.microsoft.com/office/drawing/2014/main" val="1851101940"/>
                  </a:ext>
                </a:extLst>
              </a:tr>
              <a:tr h="370840">
                <a:tc>
                  <a:txBody>
                    <a:bodyPr/>
                    <a:lstStyle/>
                    <a:p>
                      <a:r>
                        <a:rPr lang="nb-NO" dirty="0"/>
                        <a:t>Lønnsrelaterte konti</a:t>
                      </a:r>
                    </a:p>
                  </a:txBody>
                  <a:tcPr>
                    <a:solidFill>
                      <a:schemeClr val="bg2"/>
                    </a:solidFill>
                  </a:tcPr>
                </a:tc>
                <a:tc>
                  <a:txBody>
                    <a:bodyPr/>
                    <a:lstStyle/>
                    <a:p>
                      <a:r>
                        <a:rPr lang="nb-NO" dirty="0"/>
                        <a:t>Avstemmes iht. lønnsrutiner (AGA, FP, </a:t>
                      </a:r>
                      <a:r>
                        <a:rPr lang="nb-NO" dirty="0" err="1"/>
                        <a:t>forsk.trekk</a:t>
                      </a:r>
                      <a:r>
                        <a:rPr lang="nb-NO" dirty="0"/>
                        <a:t>, pensjon m.m.)</a:t>
                      </a:r>
                    </a:p>
                  </a:txBody>
                  <a:tcPr>
                    <a:solidFill>
                      <a:schemeClr val="bg2"/>
                    </a:solidFill>
                  </a:tcPr>
                </a:tc>
                <a:extLst>
                  <a:ext uri="{0D108BD9-81ED-4DB2-BD59-A6C34878D82A}">
                    <a16:rowId xmlns:a16="http://schemas.microsoft.com/office/drawing/2014/main" val="2127873690"/>
                  </a:ext>
                </a:extLst>
              </a:tr>
              <a:tr h="370840">
                <a:tc>
                  <a:txBody>
                    <a:bodyPr/>
                    <a:lstStyle/>
                    <a:p>
                      <a:r>
                        <a:rPr lang="nb-NO" dirty="0"/>
                        <a:t>Gravstellavtaler</a:t>
                      </a:r>
                    </a:p>
                  </a:txBody>
                  <a:tcPr>
                    <a:solidFill>
                      <a:schemeClr val="bg2"/>
                    </a:solidFill>
                  </a:tcPr>
                </a:tc>
                <a:tc>
                  <a:txBody>
                    <a:bodyPr/>
                    <a:lstStyle/>
                    <a:p>
                      <a:r>
                        <a:rPr lang="nb-NO" dirty="0"/>
                        <a:t>Årsrapport fra Gravlund, </a:t>
                      </a:r>
                      <a:r>
                        <a:rPr lang="nb-NO" dirty="0" err="1"/>
                        <a:t>Ecclesia</a:t>
                      </a:r>
                      <a:r>
                        <a:rPr lang="nb-NO" dirty="0"/>
                        <a:t> eller tilsvarende</a:t>
                      </a:r>
                    </a:p>
                  </a:txBody>
                  <a:tcPr>
                    <a:solidFill>
                      <a:schemeClr val="bg2"/>
                    </a:solidFill>
                  </a:tcPr>
                </a:tc>
                <a:extLst>
                  <a:ext uri="{0D108BD9-81ED-4DB2-BD59-A6C34878D82A}">
                    <a16:rowId xmlns:a16="http://schemas.microsoft.com/office/drawing/2014/main" val="1119746305"/>
                  </a:ext>
                </a:extLst>
              </a:tr>
              <a:tr h="370840">
                <a:tc>
                  <a:txBody>
                    <a:bodyPr/>
                    <a:lstStyle/>
                    <a:p>
                      <a:r>
                        <a:rPr lang="nb-NO" dirty="0"/>
                        <a:t>MVA</a:t>
                      </a:r>
                    </a:p>
                  </a:txBody>
                  <a:tcPr>
                    <a:solidFill>
                      <a:schemeClr val="bg2"/>
                    </a:solidFill>
                  </a:tcPr>
                </a:tc>
                <a:tc>
                  <a:txBody>
                    <a:bodyPr/>
                    <a:lstStyle/>
                    <a:p>
                      <a:r>
                        <a:rPr lang="nb-NO" dirty="0"/>
                        <a:t>Skattemelding merverdiavgift (MVA-melding)</a:t>
                      </a:r>
                    </a:p>
                  </a:txBody>
                  <a:tcPr>
                    <a:solidFill>
                      <a:schemeClr val="bg2"/>
                    </a:solidFill>
                  </a:tcPr>
                </a:tc>
                <a:extLst>
                  <a:ext uri="{0D108BD9-81ED-4DB2-BD59-A6C34878D82A}">
                    <a16:rowId xmlns:a16="http://schemas.microsoft.com/office/drawing/2014/main" val="3228538696"/>
                  </a:ext>
                </a:extLst>
              </a:tr>
              <a:tr h="370840">
                <a:tc>
                  <a:txBody>
                    <a:bodyPr/>
                    <a:lstStyle/>
                    <a:p>
                      <a:r>
                        <a:rPr lang="nb-NO" dirty="0"/>
                        <a:t>Andre konti (også resultat hvis aktuelt)</a:t>
                      </a:r>
                    </a:p>
                  </a:txBody>
                  <a:tcPr>
                    <a:solidFill>
                      <a:schemeClr val="bg2"/>
                    </a:solidFill>
                  </a:tcPr>
                </a:tc>
                <a:tc>
                  <a:txBody>
                    <a:bodyPr/>
                    <a:lstStyle/>
                    <a:p>
                      <a:r>
                        <a:rPr lang="nb-NO" dirty="0"/>
                        <a:t>Dokumentasjon som bekrefter saldo. Sjekk også aktuelle sammenhenger.</a:t>
                      </a:r>
                    </a:p>
                  </a:txBody>
                  <a:tcPr>
                    <a:solidFill>
                      <a:schemeClr val="bg2"/>
                    </a:solidFill>
                  </a:tcPr>
                </a:tc>
                <a:extLst>
                  <a:ext uri="{0D108BD9-81ED-4DB2-BD59-A6C34878D82A}">
                    <a16:rowId xmlns:a16="http://schemas.microsoft.com/office/drawing/2014/main" val="1271133064"/>
                  </a:ext>
                </a:extLst>
              </a:tr>
            </a:tbl>
          </a:graphicData>
        </a:graphic>
      </p:graphicFrame>
    </p:spTree>
    <p:extLst>
      <p:ext uri="{BB962C8B-B14F-4D97-AF65-F5344CB8AC3E}">
        <p14:creationId xmlns:p14="http://schemas.microsoft.com/office/powerpoint/2010/main" val="94934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BDED46B-491C-E359-9878-4DF309B44FE5}"/>
              </a:ext>
            </a:extLst>
          </p:cNvPr>
          <p:cNvSpPr>
            <a:spLocks noGrp="1"/>
          </p:cNvSpPr>
          <p:nvPr>
            <p:ph type="title"/>
          </p:nvPr>
        </p:nvSpPr>
        <p:spPr/>
        <p:txBody>
          <a:bodyPr/>
          <a:lstStyle/>
          <a:p>
            <a:r>
              <a:rPr lang="nb-NO" dirty="0"/>
              <a:t>Forberedelse til årsavslutning, forts.</a:t>
            </a:r>
          </a:p>
        </p:txBody>
      </p:sp>
      <p:sp>
        <p:nvSpPr>
          <p:cNvPr id="3" name="Plassholder for innhold 2">
            <a:extLst>
              <a:ext uri="{FF2B5EF4-FFF2-40B4-BE49-F238E27FC236}">
                <a16:creationId xmlns:a16="http://schemas.microsoft.com/office/drawing/2014/main" id="{4746AFCE-032E-7FC0-4DBC-DB2806FF2F06}"/>
              </a:ext>
            </a:extLst>
          </p:cNvPr>
          <p:cNvSpPr>
            <a:spLocks noGrp="1"/>
          </p:cNvSpPr>
          <p:nvPr>
            <p:ph idx="1"/>
          </p:nvPr>
        </p:nvSpPr>
        <p:spPr/>
        <p:txBody>
          <a:bodyPr>
            <a:normAutofit/>
          </a:bodyPr>
          <a:lstStyle/>
          <a:p>
            <a:r>
              <a:rPr lang="nb-NO" b="1" u="sng" dirty="0"/>
              <a:t>Pr. 31.12.:</a:t>
            </a:r>
          </a:p>
          <a:p>
            <a:pPr lvl="1"/>
            <a:r>
              <a:rPr lang="nb-NO" dirty="0"/>
              <a:t>Kontroll av viktige sammenhenger</a:t>
            </a:r>
          </a:p>
          <a:p>
            <a:pPr marL="457200" lvl="1" indent="0">
              <a:buNone/>
            </a:pPr>
            <a:endParaRPr lang="nb-NO" dirty="0"/>
          </a:p>
        </p:txBody>
      </p:sp>
      <p:graphicFrame>
        <p:nvGraphicFramePr>
          <p:cNvPr id="4" name="Tabell 4">
            <a:extLst>
              <a:ext uri="{FF2B5EF4-FFF2-40B4-BE49-F238E27FC236}">
                <a16:creationId xmlns:a16="http://schemas.microsoft.com/office/drawing/2014/main" id="{70C50306-7088-E60D-3047-DD949CA58B57}"/>
              </a:ext>
            </a:extLst>
          </p:cNvPr>
          <p:cNvGraphicFramePr>
            <a:graphicFrameLocks noGrp="1"/>
          </p:cNvGraphicFramePr>
          <p:nvPr>
            <p:extLst>
              <p:ext uri="{D42A27DB-BD31-4B8C-83A1-F6EECF244321}">
                <p14:modId xmlns:p14="http://schemas.microsoft.com/office/powerpoint/2010/main" val="703383665"/>
              </p:ext>
            </p:extLst>
          </p:nvPr>
        </p:nvGraphicFramePr>
        <p:xfrm>
          <a:off x="1598050" y="2641457"/>
          <a:ext cx="9755750" cy="3302000"/>
        </p:xfrm>
        <a:graphic>
          <a:graphicData uri="http://schemas.openxmlformats.org/drawingml/2006/table">
            <a:tbl>
              <a:tblPr firstRow="1" bandRow="1">
                <a:tableStyleId>{5C22544A-7EE6-4342-B048-85BDC9FD1C3A}</a:tableStyleId>
              </a:tblPr>
              <a:tblGrid>
                <a:gridCol w="2648486">
                  <a:extLst>
                    <a:ext uri="{9D8B030D-6E8A-4147-A177-3AD203B41FA5}">
                      <a16:colId xmlns:a16="http://schemas.microsoft.com/office/drawing/2014/main" val="1193875212"/>
                    </a:ext>
                  </a:extLst>
                </a:gridCol>
                <a:gridCol w="7107264">
                  <a:extLst>
                    <a:ext uri="{9D8B030D-6E8A-4147-A177-3AD203B41FA5}">
                      <a16:colId xmlns:a16="http://schemas.microsoft.com/office/drawing/2014/main" val="266918669"/>
                    </a:ext>
                  </a:extLst>
                </a:gridCol>
              </a:tblGrid>
              <a:tr h="370840">
                <a:tc>
                  <a:txBody>
                    <a:bodyPr/>
                    <a:lstStyle/>
                    <a:p>
                      <a:r>
                        <a:rPr lang="nb-NO" dirty="0"/>
                        <a:t>Hva?</a:t>
                      </a:r>
                    </a:p>
                  </a:txBody>
                  <a:tcPr>
                    <a:solidFill>
                      <a:schemeClr val="tx2"/>
                    </a:solidFill>
                  </a:tcPr>
                </a:tc>
                <a:tc>
                  <a:txBody>
                    <a:bodyPr/>
                    <a:lstStyle/>
                    <a:p>
                      <a:r>
                        <a:rPr lang="nb-NO" dirty="0"/>
                        <a:t>Hvordan?</a:t>
                      </a:r>
                    </a:p>
                  </a:txBody>
                  <a:tcPr>
                    <a:solidFill>
                      <a:schemeClr val="tx2"/>
                    </a:solidFill>
                  </a:tcPr>
                </a:tc>
                <a:extLst>
                  <a:ext uri="{0D108BD9-81ED-4DB2-BD59-A6C34878D82A}">
                    <a16:rowId xmlns:a16="http://schemas.microsoft.com/office/drawing/2014/main" val="380348302"/>
                  </a:ext>
                </a:extLst>
              </a:tr>
              <a:tr h="370840">
                <a:tc>
                  <a:txBody>
                    <a:bodyPr/>
                    <a:lstStyle/>
                    <a:p>
                      <a:r>
                        <a:rPr lang="nb-NO" dirty="0"/>
                        <a:t>MVA-kompensasjon</a:t>
                      </a: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Kostnadskonto og inntektskonto for </a:t>
                      </a:r>
                      <a:r>
                        <a:rPr lang="nb-NO" dirty="0" err="1"/>
                        <a:t>mva</a:t>
                      </a:r>
                      <a:r>
                        <a:rPr lang="nb-NO" dirty="0"/>
                        <a:t>-kompensasjon skal ha samme beløp. (Art 429 = 729). Både drift og investering.</a:t>
                      </a:r>
                    </a:p>
                  </a:txBody>
                  <a:tcPr>
                    <a:solidFill>
                      <a:schemeClr val="bg2"/>
                    </a:solidFill>
                  </a:tcPr>
                </a:tc>
                <a:extLst>
                  <a:ext uri="{0D108BD9-81ED-4DB2-BD59-A6C34878D82A}">
                    <a16:rowId xmlns:a16="http://schemas.microsoft.com/office/drawing/2014/main" val="1156756916"/>
                  </a:ext>
                </a:extLst>
              </a:tr>
              <a:tr h="370840">
                <a:tc>
                  <a:txBody>
                    <a:bodyPr/>
                    <a:lstStyle/>
                    <a:p>
                      <a:r>
                        <a:rPr lang="nb-NO" dirty="0"/>
                        <a:t>Avskrivninger</a:t>
                      </a:r>
                    </a:p>
                  </a:txBody>
                  <a:tcPr>
                    <a:solidFill>
                      <a:schemeClr val="bg2"/>
                    </a:solidFill>
                  </a:tcPr>
                </a:tc>
                <a:tc>
                  <a:txBody>
                    <a:bodyPr/>
                    <a:lstStyle/>
                    <a:p>
                      <a:r>
                        <a:rPr lang="nb-NO" dirty="0"/>
                        <a:t>Avskrivninger skal være ført på konto/motkonto (Art 590 = 990). </a:t>
                      </a:r>
                    </a:p>
                    <a:p>
                      <a:r>
                        <a:rPr lang="nb-NO" dirty="0"/>
                        <a:t>I tillegg skal saldo på </a:t>
                      </a:r>
                      <a:r>
                        <a:rPr lang="nb-NO" dirty="0" err="1"/>
                        <a:t>anl.middel</a:t>
                      </a:r>
                      <a:r>
                        <a:rPr lang="nb-NO" dirty="0"/>
                        <a:t> og kapitalkonto reduseres.</a:t>
                      </a:r>
                    </a:p>
                  </a:txBody>
                  <a:tcPr>
                    <a:solidFill>
                      <a:schemeClr val="bg2"/>
                    </a:solidFill>
                  </a:tcPr>
                </a:tc>
                <a:extLst>
                  <a:ext uri="{0D108BD9-81ED-4DB2-BD59-A6C34878D82A}">
                    <a16:rowId xmlns:a16="http://schemas.microsoft.com/office/drawing/2014/main" val="4134805525"/>
                  </a:ext>
                </a:extLst>
              </a:tr>
              <a:tr h="370840">
                <a:tc>
                  <a:txBody>
                    <a:bodyPr/>
                    <a:lstStyle/>
                    <a:p>
                      <a:r>
                        <a:rPr lang="nb-NO" dirty="0"/>
                        <a:t>Bruk/avsetning fond</a:t>
                      </a:r>
                    </a:p>
                  </a:txBody>
                  <a:tcPr>
                    <a:solidFill>
                      <a:schemeClr val="bg2"/>
                    </a:solidFill>
                  </a:tcPr>
                </a:tc>
                <a:tc>
                  <a:txBody>
                    <a:bodyPr/>
                    <a:lstStyle/>
                    <a:p>
                      <a:r>
                        <a:rPr lang="nb-NO" dirty="0"/>
                        <a:t>Skal samsvare med endring på riktig type fond (bundet/ubundet/drift/investering)</a:t>
                      </a:r>
                    </a:p>
                  </a:txBody>
                  <a:tcPr>
                    <a:solidFill>
                      <a:schemeClr val="bg2"/>
                    </a:solidFill>
                  </a:tcPr>
                </a:tc>
                <a:extLst>
                  <a:ext uri="{0D108BD9-81ED-4DB2-BD59-A6C34878D82A}">
                    <a16:rowId xmlns:a16="http://schemas.microsoft.com/office/drawing/2014/main" val="1851101940"/>
                  </a:ext>
                </a:extLst>
              </a:tr>
              <a:tr h="370840">
                <a:tc>
                  <a:txBody>
                    <a:bodyPr/>
                    <a:lstStyle/>
                    <a:p>
                      <a:r>
                        <a:rPr lang="nb-NO" dirty="0"/>
                        <a:t>Avdrag på lån</a:t>
                      </a:r>
                    </a:p>
                  </a:txBody>
                  <a:tcPr>
                    <a:solidFill>
                      <a:schemeClr val="bg2"/>
                    </a:solidFill>
                  </a:tcPr>
                </a:tc>
                <a:tc>
                  <a:txBody>
                    <a:bodyPr/>
                    <a:lstStyle/>
                    <a:p>
                      <a:r>
                        <a:rPr lang="nb-NO" dirty="0"/>
                        <a:t>Art 510 skal samsvare med årets endring i langsiktig gjeld.</a:t>
                      </a:r>
                    </a:p>
                  </a:txBody>
                  <a:tcPr>
                    <a:solidFill>
                      <a:schemeClr val="bg2"/>
                    </a:solidFill>
                  </a:tcPr>
                </a:tc>
                <a:extLst>
                  <a:ext uri="{0D108BD9-81ED-4DB2-BD59-A6C34878D82A}">
                    <a16:rowId xmlns:a16="http://schemas.microsoft.com/office/drawing/2014/main" val="2127873690"/>
                  </a:ext>
                </a:extLst>
              </a:tr>
              <a:tr h="370840">
                <a:tc>
                  <a:txBody>
                    <a:bodyPr/>
                    <a:lstStyle/>
                    <a:p>
                      <a:r>
                        <a:rPr lang="nb-NO" dirty="0"/>
                        <a:t>Overført til investering</a:t>
                      </a:r>
                    </a:p>
                  </a:txBody>
                  <a:tcPr>
                    <a:solidFill>
                      <a:schemeClr val="bg2"/>
                    </a:solidFill>
                  </a:tcPr>
                </a:tc>
                <a:tc>
                  <a:txBody>
                    <a:bodyPr/>
                    <a:lstStyle/>
                    <a:p>
                      <a:r>
                        <a:rPr lang="nb-NO" dirty="0"/>
                        <a:t>Hvis aktuelt: Kostnad i driftsregnskapet (art 570) skal samsvare med inntekt i investeringsregnskapet (art 970)</a:t>
                      </a:r>
                    </a:p>
                  </a:txBody>
                  <a:tcPr>
                    <a:solidFill>
                      <a:schemeClr val="bg2"/>
                    </a:solidFill>
                  </a:tcPr>
                </a:tc>
                <a:extLst>
                  <a:ext uri="{0D108BD9-81ED-4DB2-BD59-A6C34878D82A}">
                    <a16:rowId xmlns:a16="http://schemas.microsoft.com/office/drawing/2014/main" val="837692416"/>
                  </a:ext>
                </a:extLst>
              </a:tr>
            </a:tbl>
          </a:graphicData>
        </a:graphic>
      </p:graphicFrame>
    </p:spTree>
    <p:extLst>
      <p:ext uri="{BB962C8B-B14F-4D97-AF65-F5344CB8AC3E}">
        <p14:creationId xmlns:p14="http://schemas.microsoft.com/office/powerpoint/2010/main" val="4125648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1E0E70-DD3D-3DA1-42F9-972689E46AD8}"/>
              </a:ext>
            </a:extLst>
          </p:cNvPr>
          <p:cNvSpPr>
            <a:spLocks noGrp="1"/>
          </p:cNvSpPr>
          <p:nvPr>
            <p:ph type="title"/>
          </p:nvPr>
        </p:nvSpPr>
        <p:spPr/>
        <p:txBody>
          <a:bodyPr/>
          <a:lstStyle/>
          <a:p>
            <a:r>
              <a:rPr lang="nb-NO" dirty="0"/>
              <a:t>Avslutningsposteringer (§17)</a:t>
            </a:r>
          </a:p>
        </p:txBody>
      </p:sp>
      <p:sp>
        <p:nvSpPr>
          <p:cNvPr id="3" name="Plassholder for innhold 2">
            <a:extLst>
              <a:ext uri="{FF2B5EF4-FFF2-40B4-BE49-F238E27FC236}">
                <a16:creationId xmlns:a16="http://schemas.microsoft.com/office/drawing/2014/main" id="{DDD12470-84AE-E7C6-0CA9-64200C4DF269}"/>
              </a:ext>
            </a:extLst>
          </p:cNvPr>
          <p:cNvSpPr>
            <a:spLocks noGrp="1"/>
          </p:cNvSpPr>
          <p:nvPr>
            <p:ph idx="1"/>
          </p:nvPr>
        </p:nvSpPr>
        <p:spPr/>
        <p:txBody>
          <a:bodyPr>
            <a:normAutofit lnSpcReduction="10000"/>
          </a:bodyPr>
          <a:lstStyle/>
          <a:p>
            <a:r>
              <a:rPr lang="nb-NO" b="1" dirty="0"/>
              <a:t>Disponering/dekning av tidligere års mindre-/merforbruk: </a:t>
            </a:r>
            <a:r>
              <a:rPr lang="nb-NO" dirty="0"/>
              <a:t>Føres i tråd med (budsjett)vedtak fra MR/FR, dvs. regulert budsjett.</a:t>
            </a:r>
            <a:endParaRPr lang="nb-NO" b="1" dirty="0"/>
          </a:p>
          <a:p>
            <a:r>
              <a:rPr lang="nb-NO" b="1" dirty="0"/>
              <a:t>Disposisjonsfond/ubundne fond: </a:t>
            </a:r>
            <a:r>
              <a:rPr lang="nb-NO" dirty="0"/>
              <a:t>Bruk/avsetning føres i tråd med (regulert) budsjett.</a:t>
            </a:r>
          </a:p>
          <a:p>
            <a:pPr lvl="1"/>
            <a:r>
              <a:rPr lang="nb-NO" dirty="0"/>
              <a:t>NB: Hvis ubundne fond er spesifisert på flere konti det viktig å vite hvilken fondskonto som skal benyttes. </a:t>
            </a:r>
          </a:p>
          <a:p>
            <a:r>
              <a:rPr lang="nb-NO" b="1" dirty="0"/>
              <a:t>Bundne fond: </a:t>
            </a:r>
            <a:r>
              <a:rPr lang="nb-NO" dirty="0"/>
              <a:t>Bruk/avsetning føres i tråd med øremerket formål</a:t>
            </a:r>
          </a:p>
          <a:p>
            <a:pPr lvl="1"/>
            <a:r>
              <a:rPr lang="nb-NO" dirty="0"/>
              <a:t>NB: Eksterne øremerkinger/restriksjoner. MR/FR kan ikke selv binde midler i fond.</a:t>
            </a:r>
          </a:p>
          <a:p>
            <a:r>
              <a:rPr lang="nb-NO" b="1" dirty="0"/>
              <a:t>Overføring fra drift til investering: </a:t>
            </a:r>
            <a:r>
              <a:rPr lang="nb-NO" dirty="0"/>
              <a:t>Føres i tråd med (regulert) budsjett.</a:t>
            </a:r>
          </a:p>
          <a:p>
            <a:pPr lvl="1"/>
            <a:r>
              <a:rPr lang="nb-NO" dirty="0"/>
              <a:t>…men skal reduseres «dersom det er nødvendig for å unngå avsetning av løpende inntekter til investeringsfond.»</a:t>
            </a:r>
          </a:p>
          <a:p>
            <a:endParaRPr lang="nb-NO" dirty="0"/>
          </a:p>
          <a:p>
            <a:endParaRPr lang="nb-NO" dirty="0"/>
          </a:p>
          <a:p>
            <a:endParaRPr lang="nb-NO" dirty="0"/>
          </a:p>
        </p:txBody>
      </p:sp>
    </p:spTree>
    <p:extLst>
      <p:ext uri="{BB962C8B-B14F-4D97-AF65-F5344CB8AC3E}">
        <p14:creationId xmlns:p14="http://schemas.microsoft.com/office/powerpoint/2010/main" val="2932853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1E0E70-DD3D-3DA1-42F9-972689E46AD8}"/>
              </a:ext>
            </a:extLst>
          </p:cNvPr>
          <p:cNvSpPr>
            <a:spLocks noGrp="1"/>
          </p:cNvSpPr>
          <p:nvPr>
            <p:ph type="title"/>
          </p:nvPr>
        </p:nvSpPr>
        <p:spPr/>
        <p:txBody>
          <a:bodyPr/>
          <a:lstStyle/>
          <a:p>
            <a:r>
              <a:rPr lang="nb-NO" dirty="0"/>
              <a:t>Strykningsbestemmelsene, driftsregnskapet (§17)</a:t>
            </a:r>
          </a:p>
        </p:txBody>
      </p:sp>
      <p:sp>
        <p:nvSpPr>
          <p:cNvPr id="3" name="Plassholder for innhold 2">
            <a:extLst>
              <a:ext uri="{FF2B5EF4-FFF2-40B4-BE49-F238E27FC236}">
                <a16:creationId xmlns:a16="http://schemas.microsoft.com/office/drawing/2014/main" id="{DDD12470-84AE-E7C6-0CA9-64200C4DF269}"/>
              </a:ext>
            </a:extLst>
          </p:cNvPr>
          <p:cNvSpPr>
            <a:spLocks noGrp="1"/>
          </p:cNvSpPr>
          <p:nvPr>
            <p:ph idx="1"/>
          </p:nvPr>
        </p:nvSpPr>
        <p:spPr>
          <a:xfrm>
            <a:off x="838200" y="1825625"/>
            <a:ext cx="10723536" cy="3996441"/>
          </a:xfrm>
          <a:solidFill>
            <a:schemeClr val="bg1"/>
          </a:solidFill>
        </p:spPr>
        <p:txBody>
          <a:bodyPr>
            <a:normAutofit fontScale="92500" lnSpcReduction="10000"/>
          </a:bodyPr>
          <a:lstStyle/>
          <a:p>
            <a:r>
              <a:rPr lang="nb-NO" b="1" dirty="0"/>
              <a:t>NYTT I 2021-FORSKRIFTEN: </a:t>
            </a:r>
          </a:p>
          <a:p>
            <a:pPr lvl="1"/>
            <a:r>
              <a:rPr lang="nb-NO" dirty="0"/>
              <a:t>Dersom driftsregnskapet viser et </a:t>
            </a:r>
            <a:r>
              <a:rPr lang="nb-NO" dirty="0" err="1"/>
              <a:t>mindreforbruk</a:t>
            </a:r>
            <a:r>
              <a:rPr lang="nb-NO" dirty="0"/>
              <a:t>, skal </a:t>
            </a:r>
            <a:r>
              <a:rPr lang="nb-NO" dirty="0" err="1"/>
              <a:t>mindreforbruket</a:t>
            </a:r>
            <a:r>
              <a:rPr lang="nb-NO" dirty="0"/>
              <a:t> reduseres så mye som mulig ved å stryke bruk av disposisjonsfond.</a:t>
            </a:r>
          </a:p>
          <a:p>
            <a:endParaRPr lang="nb-NO" dirty="0"/>
          </a:p>
          <a:p>
            <a:r>
              <a:rPr lang="nb-NO" b="1" dirty="0"/>
              <a:t>LIKT SOM FØR:</a:t>
            </a:r>
          </a:p>
          <a:p>
            <a:pPr lvl="1"/>
            <a:r>
              <a:rPr lang="nb-NO" dirty="0"/>
              <a:t>Dersom driftsregnskapet viser et merforbruk, skal dette reduseres så mye som mulig ved å:</a:t>
            </a:r>
          </a:p>
          <a:p>
            <a:pPr marL="457200" lvl="1" indent="0">
              <a:buNone/>
            </a:pPr>
            <a:r>
              <a:rPr lang="nb-NO" dirty="0"/>
              <a:t>	a.	stryke overføring til investering</a:t>
            </a:r>
          </a:p>
          <a:p>
            <a:pPr marL="457200" lvl="1" indent="0">
              <a:buNone/>
            </a:pPr>
            <a:r>
              <a:rPr lang="nb-NO" dirty="0"/>
              <a:t>	b.	stryke avsetning til disposisjonsfond</a:t>
            </a:r>
          </a:p>
          <a:p>
            <a:pPr marL="457200" lvl="1" indent="0">
              <a:buNone/>
            </a:pPr>
            <a:r>
              <a:rPr lang="nb-NO" dirty="0"/>
              <a:t>	c.	stryke inndekning av tidligere års merforbruk. </a:t>
            </a:r>
            <a:r>
              <a:rPr lang="nb-NO" sz="1400" i="1" dirty="0"/>
              <a:t>(kun dersom bokstav a og b er gjennomført)</a:t>
            </a:r>
          </a:p>
          <a:p>
            <a:endParaRPr lang="nb-NO" dirty="0"/>
          </a:p>
          <a:p>
            <a:r>
              <a:rPr lang="nb-NO" dirty="0"/>
              <a:t>Avsetninger til bundne fond (dvs. midler med eksterne øremerkinger/restriksjoner) er unntatt fra strykningsbestemmelsene.</a:t>
            </a:r>
          </a:p>
          <a:p>
            <a:endParaRPr lang="nb-NO" dirty="0"/>
          </a:p>
          <a:p>
            <a:endParaRPr lang="nb-NO" dirty="0"/>
          </a:p>
          <a:p>
            <a:endParaRPr lang="nb-NO" dirty="0"/>
          </a:p>
        </p:txBody>
      </p:sp>
    </p:spTree>
    <p:extLst>
      <p:ext uri="{BB962C8B-B14F-4D97-AF65-F5344CB8AC3E}">
        <p14:creationId xmlns:p14="http://schemas.microsoft.com/office/powerpoint/2010/main" val="3102762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1E0E70-DD3D-3DA1-42F9-972689E46AD8}"/>
              </a:ext>
            </a:extLst>
          </p:cNvPr>
          <p:cNvSpPr>
            <a:spLocks noGrp="1"/>
          </p:cNvSpPr>
          <p:nvPr>
            <p:ph type="title"/>
          </p:nvPr>
        </p:nvSpPr>
        <p:spPr/>
        <p:txBody>
          <a:bodyPr/>
          <a:lstStyle/>
          <a:p>
            <a:r>
              <a:rPr lang="nb-NO" dirty="0"/>
              <a:t>Strykningsbestemmelsene, investering (§17)</a:t>
            </a:r>
          </a:p>
        </p:txBody>
      </p:sp>
      <p:sp>
        <p:nvSpPr>
          <p:cNvPr id="3" name="Plassholder for innhold 2">
            <a:extLst>
              <a:ext uri="{FF2B5EF4-FFF2-40B4-BE49-F238E27FC236}">
                <a16:creationId xmlns:a16="http://schemas.microsoft.com/office/drawing/2014/main" id="{DDD12470-84AE-E7C6-0CA9-64200C4DF269}"/>
              </a:ext>
            </a:extLst>
          </p:cNvPr>
          <p:cNvSpPr>
            <a:spLocks noGrp="1"/>
          </p:cNvSpPr>
          <p:nvPr>
            <p:ph idx="1"/>
          </p:nvPr>
        </p:nvSpPr>
        <p:spPr>
          <a:xfrm>
            <a:off x="838200" y="1825625"/>
            <a:ext cx="10723536" cy="3996441"/>
          </a:xfrm>
          <a:solidFill>
            <a:schemeClr val="bg1"/>
          </a:solidFill>
        </p:spPr>
        <p:txBody>
          <a:bodyPr>
            <a:normAutofit lnSpcReduction="10000"/>
          </a:bodyPr>
          <a:lstStyle/>
          <a:p>
            <a:r>
              <a:rPr lang="nb-NO" b="1" dirty="0"/>
              <a:t>Ved udekket beløp (underskudd):</a:t>
            </a:r>
          </a:p>
          <a:p>
            <a:pPr lvl="1"/>
            <a:r>
              <a:rPr lang="nb-NO" dirty="0"/>
              <a:t>Dersom utgifter og avsetninger i investeringsregnskapet ikke fullt ut kan finansieres av inntekter og bruk av avsetninger i investeringsregnskapet, skal det udekkede beløpet </a:t>
            </a:r>
            <a:r>
              <a:rPr lang="nb-NO" u="sng" dirty="0"/>
              <a:t>reduseres så mye som mulig ved å stryke avsetninger til ubundet fond</a:t>
            </a:r>
            <a:r>
              <a:rPr lang="nb-NO" dirty="0"/>
              <a:t>.</a:t>
            </a:r>
          </a:p>
          <a:p>
            <a:endParaRPr lang="nb-NO" dirty="0"/>
          </a:p>
          <a:p>
            <a:r>
              <a:rPr lang="nb-NO" b="1" dirty="0"/>
              <a:t>Ved udisponert beløp (overskudd):</a:t>
            </a:r>
          </a:p>
          <a:p>
            <a:pPr lvl="1"/>
            <a:r>
              <a:rPr lang="nb-NO" dirty="0"/>
              <a:t>Hvis investeringsregnskapet viser et udisponert beløp etter at disposisjonene i åttende ledd er gjennomført, skal det udisponerte beløpet reduseres så mye som mulig ved å</a:t>
            </a:r>
          </a:p>
          <a:p>
            <a:pPr marL="457200" lvl="1" indent="0">
              <a:buNone/>
            </a:pPr>
            <a:r>
              <a:rPr lang="nb-NO" dirty="0"/>
              <a:t>	a.	stryke overføring fra drift 	</a:t>
            </a:r>
            <a:r>
              <a:rPr lang="nb-NO" sz="1600" i="1" dirty="0"/>
              <a:t>(skal i praksis ikke være høyere enn hva det er 							behov for å dekke i investeringsregnskapet)</a:t>
            </a:r>
          </a:p>
          <a:p>
            <a:pPr marL="457200" lvl="1" indent="0">
              <a:buNone/>
            </a:pPr>
            <a:r>
              <a:rPr lang="nb-NO" dirty="0"/>
              <a:t>	b.	stryke bruk av lån</a:t>
            </a:r>
          </a:p>
          <a:p>
            <a:pPr marL="457200" lvl="1" indent="0">
              <a:buNone/>
            </a:pPr>
            <a:r>
              <a:rPr lang="nb-NO" dirty="0"/>
              <a:t>	c.	stryke bruk av ubundet investeringsfond.</a:t>
            </a:r>
          </a:p>
          <a:p>
            <a:pPr lvl="1"/>
            <a:endParaRPr lang="nb-NO" dirty="0"/>
          </a:p>
        </p:txBody>
      </p:sp>
    </p:spTree>
    <p:extLst>
      <p:ext uri="{BB962C8B-B14F-4D97-AF65-F5344CB8AC3E}">
        <p14:creationId xmlns:p14="http://schemas.microsoft.com/office/powerpoint/2010/main" val="3715340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37D67F-5CFB-11BC-47F8-9BBF55AE2EF1}"/>
              </a:ext>
            </a:extLst>
          </p:cNvPr>
          <p:cNvSpPr>
            <a:spLocks noGrp="1"/>
          </p:cNvSpPr>
          <p:nvPr>
            <p:ph type="title"/>
          </p:nvPr>
        </p:nvSpPr>
        <p:spPr/>
        <p:txBody>
          <a:bodyPr/>
          <a:lstStyle/>
          <a:p>
            <a:r>
              <a:rPr lang="nb-NO" dirty="0"/>
              <a:t>Del 2</a:t>
            </a:r>
          </a:p>
        </p:txBody>
      </p:sp>
      <p:sp>
        <p:nvSpPr>
          <p:cNvPr id="3" name="Plassholder for tekst 2">
            <a:extLst>
              <a:ext uri="{FF2B5EF4-FFF2-40B4-BE49-F238E27FC236}">
                <a16:creationId xmlns:a16="http://schemas.microsoft.com/office/drawing/2014/main" id="{45BCB7B4-154B-CDEE-8665-1B318494710E}"/>
              </a:ext>
            </a:extLst>
          </p:cNvPr>
          <p:cNvSpPr>
            <a:spLocks noGrp="1"/>
          </p:cNvSpPr>
          <p:nvPr>
            <p:ph type="body" idx="1"/>
          </p:nvPr>
        </p:nvSpPr>
        <p:spPr/>
        <p:txBody>
          <a:bodyPr/>
          <a:lstStyle/>
          <a:p>
            <a:r>
              <a:rPr lang="nb-NO" dirty="0"/>
              <a:t>Driftsregnskap vs. Investeringsregnskap</a:t>
            </a:r>
          </a:p>
        </p:txBody>
      </p:sp>
    </p:spTree>
    <p:extLst>
      <p:ext uri="{BB962C8B-B14F-4D97-AF65-F5344CB8AC3E}">
        <p14:creationId xmlns:p14="http://schemas.microsoft.com/office/powerpoint/2010/main" val="2502437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0B2205C-EB42-39A4-4DC8-D72FF329916C}"/>
              </a:ext>
            </a:extLst>
          </p:cNvPr>
          <p:cNvSpPr>
            <a:spLocks noGrp="1"/>
          </p:cNvSpPr>
          <p:nvPr>
            <p:ph type="title"/>
          </p:nvPr>
        </p:nvSpPr>
        <p:spPr/>
        <p:txBody>
          <a:bodyPr/>
          <a:lstStyle/>
          <a:p>
            <a:r>
              <a:rPr lang="nb-NO" dirty="0"/>
              <a:t>Investeringsregnskap</a:t>
            </a:r>
          </a:p>
        </p:txBody>
      </p:sp>
      <p:sp>
        <p:nvSpPr>
          <p:cNvPr id="3" name="Plassholder for innhold 2">
            <a:extLst>
              <a:ext uri="{FF2B5EF4-FFF2-40B4-BE49-F238E27FC236}">
                <a16:creationId xmlns:a16="http://schemas.microsoft.com/office/drawing/2014/main" id="{A0ECACC6-2FDA-EAAF-F4A0-A95CAA4D90A2}"/>
              </a:ext>
            </a:extLst>
          </p:cNvPr>
          <p:cNvSpPr>
            <a:spLocks noGrp="1"/>
          </p:cNvSpPr>
          <p:nvPr>
            <p:ph idx="1"/>
          </p:nvPr>
        </p:nvSpPr>
        <p:spPr>
          <a:xfrm>
            <a:off x="838200" y="1825626"/>
            <a:ext cx="10515600" cy="2343418"/>
          </a:xfrm>
          <a:solidFill>
            <a:schemeClr val="bg2"/>
          </a:solidFill>
        </p:spPr>
        <p:txBody>
          <a:bodyPr>
            <a:normAutofit/>
          </a:bodyPr>
          <a:lstStyle/>
          <a:p>
            <a:pPr marL="0" indent="0">
              <a:buNone/>
            </a:pPr>
            <a:endParaRPr lang="nb-NO" b="1" dirty="0"/>
          </a:p>
          <a:p>
            <a:pPr marL="0" indent="0">
              <a:buNone/>
            </a:pPr>
            <a:r>
              <a:rPr lang="nb-NO" b="1" dirty="0"/>
              <a:t>§13 punkt 2: </a:t>
            </a:r>
          </a:p>
          <a:p>
            <a:pPr marL="0" indent="0">
              <a:buNone/>
            </a:pPr>
            <a:r>
              <a:rPr lang="nb-NO" dirty="0"/>
              <a:t>Det skal bare utarbeides investeringsregnskap dersom det er foretatt eller budsjettert med investeringer i regnskapsåret.</a:t>
            </a:r>
          </a:p>
          <a:p>
            <a:pPr marL="0" indent="0">
              <a:buNone/>
            </a:pPr>
            <a:endParaRPr lang="nb-NO" dirty="0"/>
          </a:p>
        </p:txBody>
      </p:sp>
    </p:spTree>
    <p:extLst>
      <p:ext uri="{BB962C8B-B14F-4D97-AF65-F5344CB8AC3E}">
        <p14:creationId xmlns:p14="http://schemas.microsoft.com/office/powerpoint/2010/main" val="828030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E9A9196-5B0E-D9F4-60A0-B5412B9A6460}"/>
              </a:ext>
            </a:extLst>
          </p:cNvPr>
          <p:cNvSpPr>
            <a:spLocks noGrp="1"/>
          </p:cNvSpPr>
          <p:nvPr>
            <p:ph type="title"/>
          </p:nvPr>
        </p:nvSpPr>
        <p:spPr/>
        <p:txBody>
          <a:bodyPr/>
          <a:lstStyle/>
          <a:p>
            <a:r>
              <a:rPr lang="nb-NO" dirty="0"/>
              <a:t>Agenda</a:t>
            </a:r>
          </a:p>
        </p:txBody>
      </p:sp>
      <p:sp>
        <p:nvSpPr>
          <p:cNvPr id="3" name="Plassholder for innhold 2">
            <a:extLst>
              <a:ext uri="{FF2B5EF4-FFF2-40B4-BE49-F238E27FC236}">
                <a16:creationId xmlns:a16="http://schemas.microsoft.com/office/drawing/2014/main" id="{FDAF3FF3-CA98-5C00-4241-796262C7A930}"/>
              </a:ext>
            </a:extLst>
          </p:cNvPr>
          <p:cNvSpPr>
            <a:spLocks noGrp="1"/>
          </p:cNvSpPr>
          <p:nvPr>
            <p:ph idx="1"/>
          </p:nvPr>
        </p:nvSpPr>
        <p:spPr>
          <a:xfrm>
            <a:off x="838200" y="1825625"/>
            <a:ext cx="10515600" cy="4358199"/>
          </a:xfrm>
        </p:spPr>
        <p:txBody>
          <a:bodyPr>
            <a:normAutofit fontScale="77500" lnSpcReduction="20000"/>
          </a:bodyPr>
          <a:lstStyle/>
          <a:p>
            <a:r>
              <a:rPr lang="nb-NO" dirty="0"/>
              <a:t>Del 1 – Lov/forskrift + forberedelse</a:t>
            </a:r>
          </a:p>
          <a:p>
            <a:pPr lvl="1"/>
            <a:r>
              <a:rPr lang="nb-NO" dirty="0"/>
              <a:t>Økonomiforskriften og andre relevante lover/forskrifter</a:t>
            </a:r>
          </a:p>
          <a:p>
            <a:pPr lvl="1"/>
            <a:r>
              <a:rPr lang="nb-NO" dirty="0"/>
              <a:t>Forberedelse til årsavslutning – hva bør gjøres på høsten?</a:t>
            </a:r>
          </a:p>
          <a:p>
            <a:pPr lvl="1"/>
            <a:r>
              <a:rPr lang="nb-NO" dirty="0"/>
              <a:t>Avstemming av balanse og andre relevante kontoer</a:t>
            </a:r>
          </a:p>
          <a:p>
            <a:pPr lvl="1"/>
            <a:r>
              <a:rPr lang="nb-NO" dirty="0"/>
              <a:t>Bokføring/posteringer i forbindelse med årsavslutning (f.eks. strykninger)</a:t>
            </a:r>
          </a:p>
          <a:p>
            <a:r>
              <a:rPr lang="nb-NO" dirty="0"/>
              <a:t>Del 2 – Driftsregnskap vs. Investeringsregnskap</a:t>
            </a:r>
          </a:p>
          <a:p>
            <a:pPr lvl="1"/>
            <a:r>
              <a:rPr lang="nb-NO" dirty="0"/>
              <a:t>Investeringer i anleggsmidler</a:t>
            </a:r>
          </a:p>
          <a:p>
            <a:pPr lvl="1"/>
            <a:r>
              <a:rPr lang="nb-NO" dirty="0"/>
              <a:t>Påkostning vs. vedlikehold</a:t>
            </a:r>
          </a:p>
          <a:p>
            <a:pPr lvl="1"/>
            <a:r>
              <a:rPr lang="nb-NO" dirty="0"/>
              <a:t>Opptak av lån</a:t>
            </a:r>
          </a:p>
          <a:p>
            <a:r>
              <a:rPr lang="nb-NO" dirty="0"/>
              <a:t>Del 3 – Balansen</a:t>
            </a:r>
          </a:p>
          <a:p>
            <a:pPr lvl="1"/>
            <a:r>
              <a:rPr lang="nb-NO" dirty="0"/>
              <a:t>Egenkapital, fond</a:t>
            </a:r>
          </a:p>
          <a:p>
            <a:pPr lvl="1"/>
            <a:r>
              <a:rPr lang="nb-NO" dirty="0" err="1"/>
              <a:t>Memoriakonti</a:t>
            </a:r>
            <a:endParaRPr lang="nb-NO" dirty="0"/>
          </a:p>
          <a:p>
            <a:r>
              <a:rPr lang="nb-NO" dirty="0"/>
              <a:t>Del 4 – Behandling av årsregnskapet</a:t>
            </a:r>
          </a:p>
          <a:p>
            <a:pPr lvl="1"/>
            <a:r>
              <a:rPr lang="nb-NO" dirty="0"/>
              <a:t>Oppsett årsregnskap</a:t>
            </a:r>
          </a:p>
          <a:p>
            <a:pPr lvl="1"/>
            <a:r>
              <a:rPr lang="nb-NO" dirty="0"/>
              <a:t>Noter til årsregnskapet</a:t>
            </a:r>
          </a:p>
          <a:p>
            <a:pPr lvl="1"/>
            <a:r>
              <a:rPr lang="nb-NO" dirty="0"/>
              <a:t>Revisjon</a:t>
            </a:r>
          </a:p>
          <a:p>
            <a:pPr lvl="1"/>
            <a:r>
              <a:rPr lang="nb-NO" dirty="0"/>
              <a:t>Behandling i menighetsråd/fellesråd</a:t>
            </a:r>
          </a:p>
        </p:txBody>
      </p:sp>
    </p:spTree>
    <p:extLst>
      <p:ext uri="{BB962C8B-B14F-4D97-AF65-F5344CB8AC3E}">
        <p14:creationId xmlns:p14="http://schemas.microsoft.com/office/powerpoint/2010/main" val="3753770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F9F04CD-C230-34C5-80B0-2676D9683308}"/>
              </a:ext>
            </a:extLst>
          </p:cNvPr>
          <p:cNvSpPr>
            <a:spLocks noGrp="1"/>
          </p:cNvSpPr>
          <p:nvPr>
            <p:ph type="title"/>
          </p:nvPr>
        </p:nvSpPr>
        <p:spPr/>
        <p:txBody>
          <a:bodyPr/>
          <a:lstStyle/>
          <a:p>
            <a:r>
              <a:rPr lang="nb-NO" dirty="0"/>
              <a:t>Hva er investeringer og hva er drift?</a:t>
            </a:r>
          </a:p>
        </p:txBody>
      </p:sp>
      <p:sp>
        <p:nvSpPr>
          <p:cNvPr id="3" name="Plassholder for innhold 2">
            <a:extLst>
              <a:ext uri="{FF2B5EF4-FFF2-40B4-BE49-F238E27FC236}">
                <a16:creationId xmlns:a16="http://schemas.microsoft.com/office/drawing/2014/main" id="{632BBFF3-51A6-3470-AB1A-821710DBB11D}"/>
              </a:ext>
            </a:extLst>
          </p:cNvPr>
          <p:cNvSpPr>
            <a:spLocks noGrp="1"/>
          </p:cNvSpPr>
          <p:nvPr>
            <p:ph idx="1"/>
          </p:nvPr>
        </p:nvSpPr>
        <p:spPr/>
        <p:txBody>
          <a:bodyPr>
            <a:normAutofit lnSpcReduction="10000"/>
          </a:bodyPr>
          <a:lstStyle/>
          <a:p>
            <a:r>
              <a:rPr lang="nb-NO" dirty="0"/>
              <a:t>Les KRS nr. 4 (+ egen veileder fra 2022) Se </a:t>
            </a:r>
            <a:r>
              <a:rPr lang="nb-NO" dirty="0">
                <a:hlinkClick r:id="rId2"/>
              </a:rPr>
              <a:t>www.gkrs.no</a:t>
            </a:r>
            <a:r>
              <a:rPr lang="nb-NO" dirty="0"/>
              <a:t>.</a:t>
            </a:r>
          </a:p>
          <a:p>
            <a:pPr marL="0" indent="0">
              <a:buNone/>
            </a:pPr>
            <a:endParaRPr lang="nb-NO" dirty="0"/>
          </a:p>
          <a:p>
            <a:pPr marL="0" indent="0">
              <a:buNone/>
            </a:pPr>
            <a:endParaRPr lang="nb-NO" dirty="0"/>
          </a:p>
          <a:p>
            <a:r>
              <a:rPr lang="nb-NO" dirty="0"/>
              <a:t>Utgifter til </a:t>
            </a:r>
            <a:r>
              <a:rPr lang="nb-NO" u="sng" dirty="0"/>
              <a:t>vedlikehold</a:t>
            </a:r>
            <a:r>
              <a:rPr lang="nb-NO" dirty="0"/>
              <a:t> føres i driftsregnskapet.</a:t>
            </a:r>
          </a:p>
          <a:p>
            <a:r>
              <a:rPr lang="nb-NO" dirty="0"/>
              <a:t>Investering i varige driftsmidler føres i investeringsregnskapet.</a:t>
            </a:r>
          </a:p>
          <a:p>
            <a:pPr lvl="1"/>
            <a:r>
              <a:rPr lang="nb-NO" dirty="0"/>
              <a:t>Anskaffelser til «varig eie og som er vesentlige»</a:t>
            </a:r>
          </a:p>
          <a:p>
            <a:pPr lvl="1"/>
            <a:r>
              <a:rPr lang="nb-NO" dirty="0"/>
              <a:t>Påkostning på eksisterende varige driftsmidler som er «varig og vesentlige»</a:t>
            </a:r>
          </a:p>
          <a:p>
            <a:endParaRPr lang="nb-NO" dirty="0"/>
          </a:p>
          <a:p>
            <a:r>
              <a:rPr lang="nb-NO" dirty="0"/>
              <a:t>Varig = Minimum 3 års utnyttbar levetid</a:t>
            </a:r>
          </a:p>
          <a:p>
            <a:r>
              <a:rPr lang="nb-NO" dirty="0"/>
              <a:t>Vesentlig = Anskaffelseskost på minimum 100.000 kroner (inkludert MVA)</a:t>
            </a:r>
          </a:p>
        </p:txBody>
      </p:sp>
    </p:spTree>
    <p:extLst>
      <p:ext uri="{BB962C8B-B14F-4D97-AF65-F5344CB8AC3E}">
        <p14:creationId xmlns:p14="http://schemas.microsoft.com/office/powerpoint/2010/main" val="813713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BDED46B-491C-E359-9878-4DF309B44FE5}"/>
              </a:ext>
            </a:extLst>
          </p:cNvPr>
          <p:cNvSpPr>
            <a:spLocks noGrp="1"/>
          </p:cNvSpPr>
          <p:nvPr>
            <p:ph type="title"/>
          </p:nvPr>
        </p:nvSpPr>
        <p:spPr/>
        <p:txBody>
          <a:bodyPr/>
          <a:lstStyle/>
          <a:p>
            <a:r>
              <a:rPr lang="nb-NO" dirty="0"/>
              <a:t>Påkostning vs. vedlikehold (KRS nr. 4, punkt 3.3)</a:t>
            </a:r>
          </a:p>
        </p:txBody>
      </p:sp>
      <p:graphicFrame>
        <p:nvGraphicFramePr>
          <p:cNvPr id="4" name="Tabell 4">
            <a:extLst>
              <a:ext uri="{FF2B5EF4-FFF2-40B4-BE49-F238E27FC236}">
                <a16:creationId xmlns:a16="http://schemas.microsoft.com/office/drawing/2014/main" id="{70C50306-7088-E60D-3047-DD949CA58B57}"/>
              </a:ext>
            </a:extLst>
          </p:cNvPr>
          <p:cNvGraphicFramePr>
            <a:graphicFrameLocks noGrp="1"/>
          </p:cNvGraphicFramePr>
          <p:nvPr>
            <p:extLst>
              <p:ext uri="{D42A27DB-BD31-4B8C-83A1-F6EECF244321}">
                <p14:modId xmlns:p14="http://schemas.microsoft.com/office/powerpoint/2010/main" val="3604152449"/>
              </p:ext>
            </p:extLst>
          </p:nvPr>
        </p:nvGraphicFramePr>
        <p:xfrm>
          <a:off x="1003300" y="1690687"/>
          <a:ext cx="10170977" cy="3760143"/>
        </p:xfrm>
        <a:graphic>
          <a:graphicData uri="http://schemas.openxmlformats.org/drawingml/2006/table">
            <a:tbl>
              <a:tblPr firstRow="1" bandRow="1">
                <a:tableStyleId>{5C22544A-7EE6-4342-B048-85BDC9FD1C3A}</a:tableStyleId>
              </a:tblPr>
              <a:tblGrid>
                <a:gridCol w="4979046">
                  <a:extLst>
                    <a:ext uri="{9D8B030D-6E8A-4147-A177-3AD203B41FA5}">
                      <a16:colId xmlns:a16="http://schemas.microsoft.com/office/drawing/2014/main" val="1193875212"/>
                    </a:ext>
                  </a:extLst>
                </a:gridCol>
                <a:gridCol w="5191931">
                  <a:extLst>
                    <a:ext uri="{9D8B030D-6E8A-4147-A177-3AD203B41FA5}">
                      <a16:colId xmlns:a16="http://schemas.microsoft.com/office/drawing/2014/main" val="266918669"/>
                    </a:ext>
                  </a:extLst>
                </a:gridCol>
              </a:tblGrid>
              <a:tr h="468303">
                <a:tc>
                  <a:txBody>
                    <a:bodyPr/>
                    <a:lstStyle/>
                    <a:p>
                      <a:r>
                        <a:rPr lang="nb-NO" dirty="0"/>
                        <a:t>Påkostning (investeringsregnskapet)</a:t>
                      </a:r>
                    </a:p>
                  </a:txBody>
                  <a:tcPr>
                    <a:solidFill>
                      <a:schemeClr val="tx2"/>
                    </a:solidFill>
                  </a:tcPr>
                </a:tc>
                <a:tc>
                  <a:txBody>
                    <a:bodyPr/>
                    <a:lstStyle/>
                    <a:p>
                      <a:r>
                        <a:rPr lang="nb-NO"/>
                        <a:t>Vedlikehold (driftsregnskapet)</a:t>
                      </a:r>
                      <a:endParaRPr lang="nb-NO" dirty="0"/>
                    </a:p>
                  </a:txBody>
                  <a:tcPr>
                    <a:solidFill>
                      <a:schemeClr val="tx2"/>
                    </a:solidFill>
                  </a:tcPr>
                </a:tc>
                <a:extLst>
                  <a:ext uri="{0D108BD9-81ED-4DB2-BD59-A6C34878D82A}">
                    <a16:rowId xmlns:a16="http://schemas.microsoft.com/office/drawing/2014/main" val="380348302"/>
                  </a:ext>
                </a:extLst>
              </a:tr>
              <a:tr h="474807">
                <a:tc>
                  <a:txBody>
                    <a:bodyPr/>
                    <a:lstStyle/>
                    <a:p>
                      <a:r>
                        <a:rPr lang="nb-NO" dirty="0"/>
                        <a:t>Utgifter av </a:t>
                      </a:r>
                      <a:r>
                        <a:rPr lang="nb-NO" dirty="0" err="1"/>
                        <a:t>investeringsmessig</a:t>
                      </a:r>
                      <a:r>
                        <a:rPr lang="nb-NO" dirty="0"/>
                        <a:t> karakter, dvs. av varig og vesentlig verdi</a:t>
                      </a:r>
                    </a:p>
                  </a:txBody>
                  <a:tcPr>
                    <a:solidFill>
                      <a:schemeClr val="bg2"/>
                    </a:solidFill>
                  </a:tcPr>
                </a:tc>
                <a:tc>
                  <a:txBody>
                    <a:bodyPr/>
                    <a:lstStyle/>
                    <a:p>
                      <a:r>
                        <a:rPr lang="nb-NO" dirty="0"/>
                        <a:t>Tiltak som har karakter av løpende vedlikehold.</a:t>
                      </a:r>
                    </a:p>
                  </a:txBody>
                  <a:tcPr>
                    <a:solidFill>
                      <a:schemeClr val="bg2"/>
                    </a:solidFill>
                  </a:tcPr>
                </a:tc>
                <a:extLst>
                  <a:ext uri="{0D108BD9-81ED-4DB2-BD59-A6C34878D82A}">
                    <a16:rowId xmlns:a16="http://schemas.microsoft.com/office/drawing/2014/main" val="1156756916"/>
                  </a:ext>
                </a:extLst>
              </a:tr>
              <a:tr h="556872">
                <a:tc>
                  <a:txBody>
                    <a:bodyPr/>
                    <a:lstStyle/>
                    <a:p>
                      <a:r>
                        <a:rPr lang="nb-NO" dirty="0"/>
                        <a:t>Utgifter til å føre anleggsmiddelet til en annen stand, eller bedre standard. F.eks. tiltak som: </a:t>
                      </a:r>
                    </a:p>
                    <a:p>
                      <a:pPr marL="285750" indent="-285750">
                        <a:buFontTx/>
                        <a:buChar char="-"/>
                      </a:pPr>
                      <a:r>
                        <a:rPr lang="nb-NO" dirty="0"/>
                        <a:t>øker teknisk standard </a:t>
                      </a:r>
                    </a:p>
                    <a:p>
                      <a:pPr marL="285750" indent="-285750">
                        <a:buFontTx/>
                        <a:buChar char="-"/>
                      </a:pPr>
                      <a:r>
                        <a:rPr lang="nb-NO" dirty="0"/>
                        <a:t>Endrer funksjonalitet</a:t>
                      </a:r>
                    </a:p>
                    <a:p>
                      <a:pPr marL="285750" indent="-285750">
                        <a:buFontTx/>
                        <a:buChar char="-"/>
                      </a:pPr>
                      <a:r>
                        <a:rPr lang="nb-NO" dirty="0"/>
                        <a:t>Utvider/endrer bruksområde / arealbruk</a:t>
                      </a:r>
                    </a:p>
                  </a:txBody>
                  <a:tcPr>
                    <a:solidFill>
                      <a:schemeClr val="bg2"/>
                    </a:solidFill>
                  </a:tcPr>
                </a:tc>
                <a:tc>
                  <a:txBody>
                    <a:bodyPr/>
                    <a:lstStyle/>
                    <a:p>
                      <a:r>
                        <a:rPr lang="nb-NO" dirty="0"/>
                        <a:t>Utgifter for å holde et </a:t>
                      </a:r>
                      <a:r>
                        <a:rPr lang="nb-NO" dirty="0" err="1"/>
                        <a:t>anl.midl</a:t>
                      </a:r>
                      <a:r>
                        <a:rPr lang="nb-NO" dirty="0"/>
                        <a:t>. i samme standard.</a:t>
                      </a:r>
                    </a:p>
                    <a:p>
                      <a:r>
                        <a:rPr lang="nb-NO" dirty="0"/>
                        <a:t>Arbeider som må utføres for å hindre forfall som følge av jevn og normal slitasje, klassifiseres som vedlikehold. Vedlikehold har derfor også en preventiv virkning og forebygger skader. </a:t>
                      </a:r>
                    </a:p>
                  </a:txBody>
                  <a:tcPr>
                    <a:solidFill>
                      <a:schemeClr val="bg2"/>
                    </a:solidFill>
                  </a:tcPr>
                </a:tc>
                <a:extLst>
                  <a:ext uri="{0D108BD9-81ED-4DB2-BD59-A6C34878D82A}">
                    <a16:rowId xmlns:a16="http://schemas.microsoft.com/office/drawing/2014/main" val="4134805525"/>
                  </a:ext>
                </a:extLst>
              </a:tr>
              <a:tr h="474807">
                <a:tc>
                  <a:txBody>
                    <a:bodyPr/>
                    <a:lstStyle/>
                    <a:p>
                      <a:endParaRPr lang="nb-NO" dirty="0"/>
                    </a:p>
                  </a:txBody>
                  <a:tcPr>
                    <a:solidFill>
                      <a:schemeClr val="bg2"/>
                    </a:solidFill>
                  </a:tcPr>
                </a:tc>
                <a:tc>
                  <a:txBody>
                    <a:bodyPr/>
                    <a:lstStyle/>
                    <a:p>
                      <a:r>
                        <a:rPr lang="nb-NO" dirty="0"/>
                        <a:t>Utføres vedlikeholdet sjelden, vil dette kunne medføre at utgiften blir vesentlig.</a:t>
                      </a:r>
                    </a:p>
                    <a:p>
                      <a:r>
                        <a:rPr lang="nb-NO" dirty="0"/>
                        <a:t>Dette medfører ikke at utgiften kan klassifiseres som påkostning. («</a:t>
                      </a:r>
                      <a:r>
                        <a:rPr lang="nb-NO" i="1" dirty="0"/>
                        <a:t>vedlikeholdsetterslep</a:t>
                      </a:r>
                      <a:r>
                        <a:rPr lang="nb-NO" dirty="0"/>
                        <a:t>»)</a:t>
                      </a:r>
                    </a:p>
                  </a:txBody>
                  <a:tcPr>
                    <a:solidFill>
                      <a:schemeClr val="bg2"/>
                    </a:solidFill>
                  </a:tcPr>
                </a:tc>
                <a:extLst>
                  <a:ext uri="{0D108BD9-81ED-4DB2-BD59-A6C34878D82A}">
                    <a16:rowId xmlns:a16="http://schemas.microsoft.com/office/drawing/2014/main" val="1851101940"/>
                  </a:ext>
                </a:extLst>
              </a:tr>
            </a:tbl>
          </a:graphicData>
        </a:graphic>
      </p:graphicFrame>
      <p:sp>
        <p:nvSpPr>
          <p:cNvPr id="5" name="TekstSylinder 4">
            <a:extLst>
              <a:ext uri="{FF2B5EF4-FFF2-40B4-BE49-F238E27FC236}">
                <a16:creationId xmlns:a16="http://schemas.microsoft.com/office/drawing/2014/main" id="{E46EE888-9A10-F638-7CD5-707D0FE3217E}"/>
              </a:ext>
            </a:extLst>
          </p:cNvPr>
          <p:cNvSpPr txBox="1"/>
          <p:nvPr/>
        </p:nvSpPr>
        <p:spPr>
          <a:xfrm>
            <a:off x="1009114" y="5498430"/>
            <a:ext cx="10165163" cy="646331"/>
          </a:xfrm>
          <a:prstGeom prst="rect">
            <a:avLst/>
          </a:prstGeom>
          <a:noFill/>
        </p:spPr>
        <p:txBody>
          <a:bodyPr wrap="square" rtlCol="0">
            <a:spAutoFit/>
          </a:bodyPr>
          <a:lstStyle/>
          <a:p>
            <a:r>
              <a:rPr lang="nb-NO" dirty="0"/>
              <a:t>Må vurderes i hvert enkelt tilfelle. Finnes ikke alltid en klinkende klar fasit, bruk skjønn. Eventuelle vurderinger av tilfeller som kan vurderes i begge retninger anbefales dokumentert skriftlig. </a:t>
            </a:r>
          </a:p>
        </p:txBody>
      </p:sp>
    </p:spTree>
    <p:extLst>
      <p:ext uri="{BB962C8B-B14F-4D97-AF65-F5344CB8AC3E}">
        <p14:creationId xmlns:p14="http://schemas.microsoft.com/office/powerpoint/2010/main" val="1871920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F67495C-2BB2-AF1D-BE08-74A80C3F1078}"/>
              </a:ext>
            </a:extLst>
          </p:cNvPr>
          <p:cNvSpPr>
            <a:spLocks noGrp="1"/>
          </p:cNvSpPr>
          <p:nvPr>
            <p:ph type="title"/>
          </p:nvPr>
        </p:nvSpPr>
        <p:spPr/>
        <p:txBody>
          <a:bodyPr/>
          <a:lstStyle/>
          <a:p>
            <a:r>
              <a:rPr lang="nb-NO" dirty="0"/>
              <a:t>Opptak av lån</a:t>
            </a:r>
          </a:p>
        </p:txBody>
      </p:sp>
      <p:sp>
        <p:nvSpPr>
          <p:cNvPr id="3" name="Plassholder for innhold 2">
            <a:extLst>
              <a:ext uri="{FF2B5EF4-FFF2-40B4-BE49-F238E27FC236}">
                <a16:creationId xmlns:a16="http://schemas.microsoft.com/office/drawing/2014/main" id="{086AB8ED-2058-3083-82B2-AFDA32A59902}"/>
              </a:ext>
            </a:extLst>
          </p:cNvPr>
          <p:cNvSpPr>
            <a:spLocks noGrp="1"/>
          </p:cNvSpPr>
          <p:nvPr>
            <p:ph idx="1"/>
          </p:nvPr>
        </p:nvSpPr>
        <p:spPr/>
        <p:txBody>
          <a:bodyPr/>
          <a:lstStyle/>
          <a:p>
            <a:r>
              <a:rPr lang="nb-NO" dirty="0"/>
              <a:t>Kirkeordning for Den norske kirke (finnes på </a:t>
            </a:r>
            <a:r>
              <a:rPr lang="nb-NO" dirty="0">
                <a:hlinkClick r:id="rId2"/>
              </a:rPr>
              <a:t>www.lovdata.no</a:t>
            </a:r>
            <a:r>
              <a:rPr lang="nb-NO" dirty="0"/>
              <a:t>), § 18</a:t>
            </a:r>
          </a:p>
          <a:p>
            <a:pPr lvl="1"/>
            <a:r>
              <a:rPr lang="nb-NO" i="1" dirty="0"/>
              <a:t>På soknets vegne kan det bare opptas lån når dette er godkjent av bispedømmerådet.</a:t>
            </a:r>
          </a:p>
          <a:p>
            <a:pPr lvl="1"/>
            <a:r>
              <a:rPr lang="nb-NO" i="1" dirty="0"/>
              <a:t>På soknets vegne er det ikke tillatt å garantere for andres økonomiske forpliktelser eller stille eiendeler til sikkerhet for andres gjeld.</a:t>
            </a:r>
          </a:p>
          <a:p>
            <a:pPr lvl="1"/>
            <a:endParaRPr lang="nb-NO" i="1" dirty="0"/>
          </a:p>
          <a:p>
            <a:r>
              <a:rPr lang="nb-NO" dirty="0"/>
              <a:t>Lån kan </a:t>
            </a:r>
            <a:r>
              <a:rPr lang="nb-NO" b="1" u="sng" dirty="0"/>
              <a:t>KUN</a:t>
            </a:r>
            <a:r>
              <a:rPr lang="nb-NO" dirty="0"/>
              <a:t> benyttes til investeringer, </a:t>
            </a:r>
            <a:r>
              <a:rPr lang="nb-NO" u="sng" dirty="0"/>
              <a:t>ikke til drift</a:t>
            </a:r>
            <a:r>
              <a:rPr lang="nb-NO" dirty="0"/>
              <a:t>. (KRS nr. 3)</a:t>
            </a:r>
          </a:p>
          <a:p>
            <a:endParaRPr lang="nb-NO" dirty="0"/>
          </a:p>
        </p:txBody>
      </p:sp>
    </p:spTree>
    <p:extLst>
      <p:ext uri="{BB962C8B-B14F-4D97-AF65-F5344CB8AC3E}">
        <p14:creationId xmlns:p14="http://schemas.microsoft.com/office/powerpoint/2010/main" val="696418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1E0E70-DD3D-3DA1-42F9-972689E46AD8}"/>
              </a:ext>
            </a:extLst>
          </p:cNvPr>
          <p:cNvSpPr>
            <a:spLocks noGrp="1"/>
          </p:cNvSpPr>
          <p:nvPr>
            <p:ph type="title"/>
          </p:nvPr>
        </p:nvSpPr>
        <p:spPr/>
        <p:txBody>
          <a:bodyPr/>
          <a:lstStyle/>
          <a:p>
            <a:r>
              <a:rPr lang="nb-NO" dirty="0"/>
              <a:t>Bruk av lån, investeringsregnskapet (§17)</a:t>
            </a:r>
          </a:p>
        </p:txBody>
      </p:sp>
      <p:sp>
        <p:nvSpPr>
          <p:cNvPr id="3" name="Plassholder for innhold 2">
            <a:extLst>
              <a:ext uri="{FF2B5EF4-FFF2-40B4-BE49-F238E27FC236}">
                <a16:creationId xmlns:a16="http://schemas.microsoft.com/office/drawing/2014/main" id="{DDD12470-84AE-E7C6-0CA9-64200C4DF269}"/>
              </a:ext>
            </a:extLst>
          </p:cNvPr>
          <p:cNvSpPr>
            <a:spLocks noGrp="1"/>
          </p:cNvSpPr>
          <p:nvPr>
            <p:ph idx="1"/>
          </p:nvPr>
        </p:nvSpPr>
        <p:spPr>
          <a:xfrm>
            <a:off x="838200" y="1825625"/>
            <a:ext cx="10723536" cy="3996441"/>
          </a:xfrm>
          <a:solidFill>
            <a:schemeClr val="bg1"/>
          </a:solidFill>
        </p:spPr>
        <p:txBody>
          <a:bodyPr>
            <a:normAutofit/>
          </a:bodyPr>
          <a:lstStyle/>
          <a:p>
            <a:r>
              <a:rPr lang="nb-NO" b="0" i="0" dirty="0">
                <a:solidFill>
                  <a:srgbClr val="333333"/>
                </a:solidFill>
                <a:effectLst/>
                <a:latin typeface="Helvetica Neue"/>
              </a:rPr>
              <a:t>Den delen av et lån som er brukt til å finansiere utgifter i regnskapsåret, føres i investeringsregnskapet. (inntekt)</a:t>
            </a:r>
          </a:p>
          <a:p>
            <a:r>
              <a:rPr lang="nb-NO" b="0" i="0" dirty="0">
                <a:solidFill>
                  <a:srgbClr val="333333"/>
                </a:solidFill>
                <a:effectLst/>
                <a:latin typeface="Helvetica Neue"/>
              </a:rPr>
              <a:t>Den delen av et lån som ikke er brukt, registreres på </a:t>
            </a:r>
            <a:r>
              <a:rPr lang="nb-NO" b="0" i="0" dirty="0" err="1">
                <a:solidFill>
                  <a:srgbClr val="333333"/>
                </a:solidFill>
                <a:effectLst/>
                <a:latin typeface="Helvetica Neue"/>
              </a:rPr>
              <a:t>memoriakonto</a:t>
            </a:r>
            <a:r>
              <a:rPr lang="nb-NO" b="0" i="0" dirty="0">
                <a:solidFill>
                  <a:srgbClr val="333333"/>
                </a:solidFill>
                <a:effectLst/>
                <a:latin typeface="Helvetica Neue"/>
              </a:rPr>
              <a:t> for ubrukte lånemidler. </a:t>
            </a:r>
          </a:p>
          <a:p>
            <a:r>
              <a:rPr lang="nb-NO" b="0" i="0" dirty="0">
                <a:solidFill>
                  <a:srgbClr val="333333"/>
                </a:solidFill>
                <a:effectLst/>
                <a:latin typeface="Helvetica Neue"/>
              </a:rPr>
              <a:t>Bruk av lån i investeringsregnskapet kan ikke være høyere enn det som er fastsatt i investeringsbudsjettet.</a:t>
            </a:r>
          </a:p>
          <a:p>
            <a:r>
              <a:rPr lang="nb-NO" dirty="0">
                <a:solidFill>
                  <a:srgbClr val="333333"/>
                </a:solidFill>
                <a:latin typeface="Helvetica Neue"/>
              </a:rPr>
              <a:t>Bruk av lån kan ikke være høyere enn kostnadene (</a:t>
            </a:r>
            <a:r>
              <a:rPr lang="nb-NO" dirty="0" err="1">
                <a:solidFill>
                  <a:srgbClr val="333333"/>
                </a:solidFill>
                <a:latin typeface="Helvetica Neue"/>
              </a:rPr>
              <a:t>eks.mva</a:t>
            </a:r>
            <a:r>
              <a:rPr lang="nb-NO" dirty="0">
                <a:solidFill>
                  <a:srgbClr val="333333"/>
                </a:solidFill>
                <a:latin typeface="Helvetica Neue"/>
              </a:rPr>
              <a:t>) pluss eventuell inndekning av tidligere års udekket beløp.</a:t>
            </a:r>
            <a:endParaRPr lang="nb-NO" dirty="0"/>
          </a:p>
        </p:txBody>
      </p:sp>
    </p:spTree>
    <p:extLst>
      <p:ext uri="{BB962C8B-B14F-4D97-AF65-F5344CB8AC3E}">
        <p14:creationId xmlns:p14="http://schemas.microsoft.com/office/powerpoint/2010/main" val="3050574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BC62D56-8D1D-74B6-E5C1-145E2496DCD6}"/>
              </a:ext>
            </a:extLst>
          </p:cNvPr>
          <p:cNvSpPr>
            <a:spLocks noGrp="1"/>
          </p:cNvSpPr>
          <p:nvPr>
            <p:ph type="title"/>
          </p:nvPr>
        </p:nvSpPr>
        <p:spPr/>
        <p:txBody>
          <a:bodyPr/>
          <a:lstStyle/>
          <a:p>
            <a:r>
              <a:rPr lang="nb-NO" dirty="0"/>
              <a:t>Behandling av lån i regnskapet</a:t>
            </a:r>
          </a:p>
        </p:txBody>
      </p:sp>
      <p:sp>
        <p:nvSpPr>
          <p:cNvPr id="3" name="Plassholder for innhold 2">
            <a:extLst>
              <a:ext uri="{FF2B5EF4-FFF2-40B4-BE49-F238E27FC236}">
                <a16:creationId xmlns:a16="http://schemas.microsoft.com/office/drawing/2014/main" id="{E919A370-D26E-190C-8272-9F27C1D72055}"/>
              </a:ext>
            </a:extLst>
          </p:cNvPr>
          <p:cNvSpPr>
            <a:spLocks noGrp="1"/>
          </p:cNvSpPr>
          <p:nvPr>
            <p:ph idx="1"/>
          </p:nvPr>
        </p:nvSpPr>
        <p:spPr/>
        <p:txBody>
          <a:bodyPr>
            <a:normAutofit/>
          </a:bodyPr>
          <a:lstStyle/>
          <a:p>
            <a:r>
              <a:rPr lang="nb-NO" dirty="0"/>
              <a:t>Opptak av lån balanseføres som langsiktig gjeld</a:t>
            </a:r>
          </a:p>
          <a:p>
            <a:r>
              <a:rPr lang="nb-NO" dirty="0"/>
              <a:t>Avdrag på lån resultatføres i driftsregnskapet</a:t>
            </a:r>
          </a:p>
          <a:p>
            <a:pPr lvl="1"/>
            <a:r>
              <a:rPr lang="nb-NO" dirty="0"/>
              <a:t>Unntak: Ekstraordinære avdrag/innfrielse m.m. føres i investering i enkelte tilfeller</a:t>
            </a:r>
          </a:p>
          <a:p>
            <a:endParaRPr lang="nb-NO" dirty="0"/>
          </a:p>
          <a:p>
            <a:r>
              <a:rPr lang="nb-NO" dirty="0"/>
              <a:t>Andel av langsiktig lån som ikke er benyttet til investeringer ennå (</a:t>
            </a:r>
            <a:r>
              <a:rPr lang="nb-NO" dirty="0" err="1"/>
              <a:t>dvs</a:t>
            </a:r>
            <a:r>
              <a:rPr lang="nb-NO" dirty="0"/>
              <a:t> inntektsført i investeringsregnskapet) , bokføres på </a:t>
            </a:r>
            <a:r>
              <a:rPr lang="nb-NO" dirty="0" err="1"/>
              <a:t>memoriakonti</a:t>
            </a:r>
            <a:r>
              <a:rPr lang="nb-NO" dirty="0"/>
              <a:t> for «ubrukte lånemidler»</a:t>
            </a:r>
          </a:p>
          <a:p>
            <a:r>
              <a:rPr lang="nb-NO" dirty="0"/>
              <a:t>Bruk av lånemidler inntektsføres i investeringsregnskapet, motkonto er kapitalkonto. I tillegg reduseres </a:t>
            </a:r>
            <a:r>
              <a:rPr lang="nb-NO" dirty="0" err="1"/>
              <a:t>memoriakontoene</a:t>
            </a:r>
            <a:r>
              <a:rPr lang="nb-NO" dirty="0"/>
              <a:t> tilsvarende.</a:t>
            </a:r>
          </a:p>
        </p:txBody>
      </p:sp>
    </p:spTree>
    <p:extLst>
      <p:ext uri="{BB962C8B-B14F-4D97-AF65-F5344CB8AC3E}">
        <p14:creationId xmlns:p14="http://schemas.microsoft.com/office/powerpoint/2010/main" val="3283356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F3C293-8AA4-BBBE-C3E4-C1139F611819}"/>
              </a:ext>
            </a:extLst>
          </p:cNvPr>
          <p:cNvSpPr>
            <a:spLocks noGrp="1"/>
          </p:cNvSpPr>
          <p:nvPr>
            <p:ph type="title"/>
          </p:nvPr>
        </p:nvSpPr>
        <p:spPr/>
        <p:txBody>
          <a:bodyPr/>
          <a:lstStyle/>
          <a:p>
            <a:r>
              <a:rPr lang="nb-NO" dirty="0"/>
              <a:t>Behandling av lån i regnskapet, forts.</a:t>
            </a:r>
          </a:p>
        </p:txBody>
      </p:sp>
      <p:graphicFrame>
        <p:nvGraphicFramePr>
          <p:cNvPr id="4" name="Tabell 4">
            <a:extLst>
              <a:ext uri="{FF2B5EF4-FFF2-40B4-BE49-F238E27FC236}">
                <a16:creationId xmlns:a16="http://schemas.microsoft.com/office/drawing/2014/main" id="{E9AFD6FC-BFF9-2CB7-F450-104DE9D353B8}"/>
              </a:ext>
            </a:extLst>
          </p:cNvPr>
          <p:cNvGraphicFramePr>
            <a:graphicFrameLocks noGrp="1"/>
          </p:cNvGraphicFramePr>
          <p:nvPr>
            <p:ph idx="1"/>
            <p:extLst>
              <p:ext uri="{D42A27DB-BD31-4B8C-83A1-F6EECF244321}">
                <p14:modId xmlns:p14="http://schemas.microsoft.com/office/powerpoint/2010/main" val="2479050094"/>
              </p:ext>
            </p:extLst>
          </p:nvPr>
        </p:nvGraphicFramePr>
        <p:xfrm>
          <a:off x="838200" y="1825625"/>
          <a:ext cx="9942095" cy="4079240"/>
        </p:xfrm>
        <a:graphic>
          <a:graphicData uri="http://schemas.openxmlformats.org/drawingml/2006/table">
            <a:tbl>
              <a:tblPr firstRow="1" bandRow="1">
                <a:tableStyleId>{5C22544A-7EE6-4342-B048-85BDC9FD1C3A}</a:tableStyleId>
              </a:tblPr>
              <a:tblGrid>
                <a:gridCol w="3709737">
                  <a:extLst>
                    <a:ext uri="{9D8B030D-6E8A-4147-A177-3AD203B41FA5}">
                      <a16:colId xmlns:a16="http://schemas.microsoft.com/office/drawing/2014/main" val="124720464"/>
                    </a:ext>
                  </a:extLst>
                </a:gridCol>
                <a:gridCol w="2430379">
                  <a:extLst>
                    <a:ext uri="{9D8B030D-6E8A-4147-A177-3AD203B41FA5}">
                      <a16:colId xmlns:a16="http://schemas.microsoft.com/office/drawing/2014/main" val="1516298772"/>
                    </a:ext>
                  </a:extLst>
                </a:gridCol>
                <a:gridCol w="2550695">
                  <a:extLst>
                    <a:ext uri="{9D8B030D-6E8A-4147-A177-3AD203B41FA5}">
                      <a16:colId xmlns:a16="http://schemas.microsoft.com/office/drawing/2014/main" val="2254866627"/>
                    </a:ext>
                  </a:extLst>
                </a:gridCol>
                <a:gridCol w="1251284">
                  <a:extLst>
                    <a:ext uri="{9D8B030D-6E8A-4147-A177-3AD203B41FA5}">
                      <a16:colId xmlns:a16="http://schemas.microsoft.com/office/drawing/2014/main" val="2303654235"/>
                    </a:ext>
                  </a:extLst>
                </a:gridCol>
              </a:tblGrid>
              <a:tr h="370840">
                <a:tc>
                  <a:txBody>
                    <a:bodyPr/>
                    <a:lstStyle/>
                    <a:p>
                      <a:r>
                        <a:rPr lang="nb-NO" dirty="0"/>
                        <a:t>Tekst</a:t>
                      </a:r>
                    </a:p>
                  </a:txBody>
                  <a:tcPr/>
                </a:tc>
                <a:tc>
                  <a:txBody>
                    <a:bodyPr/>
                    <a:lstStyle/>
                    <a:p>
                      <a:r>
                        <a:rPr lang="nb-NO" dirty="0"/>
                        <a:t>Debet konto</a:t>
                      </a:r>
                    </a:p>
                  </a:txBody>
                  <a:tcPr/>
                </a:tc>
                <a:tc>
                  <a:txBody>
                    <a:bodyPr/>
                    <a:lstStyle/>
                    <a:p>
                      <a:r>
                        <a:rPr lang="nb-NO" dirty="0"/>
                        <a:t>Kredit konto</a:t>
                      </a:r>
                    </a:p>
                  </a:txBody>
                  <a:tcPr/>
                </a:tc>
                <a:tc>
                  <a:txBody>
                    <a:bodyPr/>
                    <a:lstStyle/>
                    <a:p>
                      <a:pPr algn="r"/>
                      <a:r>
                        <a:rPr lang="nb-NO" dirty="0"/>
                        <a:t>Beløp</a:t>
                      </a:r>
                    </a:p>
                  </a:txBody>
                  <a:tcPr/>
                </a:tc>
                <a:extLst>
                  <a:ext uri="{0D108BD9-81ED-4DB2-BD59-A6C34878D82A}">
                    <a16:rowId xmlns:a16="http://schemas.microsoft.com/office/drawing/2014/main" val="465072926"/>
                  </a:ext>
                </a:extLst>
              </a:tr>
              <a:tr h="370840">
                <a:tc>
                  <a:txBody>
                    <a:bodyPr/>
                    <a:lstStyle/>
                    <a:p>
                      <a:r>
                        <a:rPr lang="nb-NO" dirty="0"/>
                        <a:t>Opptak av lån</a:t>
                      </a:r>
                    </a:p>
                  </a:txBody>
                  <a:tcPr>
                    <a:solidFill>
                      <a:schemeClr val="bg2"/>
                    </a:solidFill>
                  </a:tcPr>
                </a:tc>
                <a:tc>
                  <a:txBody>
                    <a:bodyPr/>
                    <a:lstStyle/>
                    <a:p>
                      <a:r>
                        <a:rPr lang="nb-NO" dirty="0"/>
                        <a:t>5.10 Bank</a:t>
                      </a:r>
                    </a:p>
                  </a:txBody>
                  <a:tcPr>
                    <a:solidFill>
                      <a:schemeClr val="bg2"/>
                    </a:solidFill>
                  </a:tcPr>
                </a:tc>
                <a:tc>
                  <a:txBody>
                    <a:bodyPr/>
                    <a:lstStyle/>
                    <a:p>
                      <a:r>
                        <a:rPr lang="nb-NO" dirty="0"/>
                        <a:t>5.45 </a:t>
                      </a:r>
                      <a:r>
                        <a:rPr lang="nb-NO" dirty="0" err="1"/>
                        <a:t>Langs.gjeld</a:t>
                      </a:r>
                      <a:endParaRPr lang="nb-NO" dirty="0"/>
                    </a:p>
                  </a:txBody>
                  <a:tcPr>
                    <a:solidFill>
                      <a:schemeClr val="bg2"/>
                    </a:solidFill>
                  </a:tcPr>
                </a:tc>
                <a:tc>
                  <a:txBody>
                    <a:bodyPr/>
                    <a:lstStyle/>
                    <a:p>
                      <a:pPr algn="r"/>
                      <a:r>
                        <a:rPr lang="nb-NO" dirty="0"/>
                        <a:t>50 </a:t>
                      </a:r>
                      <a:r>
                        <a:rPr lang="nb-NO" dirty="0" err="1"/>
                        <a:t>mill</a:t>
                      </a:r>
                      <a:endParaRPr lang="nb-NO" dirty="0"/>
                    </a:p>
                  </a:txBody>
                  <a:tcPr>
                    <a:solidFill>
                      <a:schemeClr val="bg2"/>
                    </a:solidFill>
                  </a:tcPr>
                </a:tc>
                <a:extLst>
                  <a:ext uri="{0D108BD9-81ED-4DB2-BD59-A6C34878D82A}">
                    <a16:rowId xmlns:a16="http://schemas.microsoft.com/office/drawing/2014/main" val="2461009366"/>
                  </a:ext>
                </a:extLst>
              </a:tr>
              <a:tr h="370840">
                <a:tc>
                  <a:txBody>
                    <a:bodyPr/>
                    <a:lstStyle/>
                    <a:p>
                      <a:r>
                        <a:rPr lang="nb-NO" dirty="0"/>
                        <a:t>Opptak av lån (</a:t>
                      </a:r>
                      <a:r>
                        <a:rPr lang="nb-NO" dirty="0" err="1"/>
                        <a:t>memoria</a:t>
                      </a:r>
                      <a:r>
                        <a:rPr lang="nb-NO" dirty="0"/>
                        <a:t>)</a:t>
                      </a:r>
                    </a:p>
                  </a:txBody>
                  <a:tcPr>
                    <a:solidFill>
                      <a:schemeClr val="bg2"/>
                    </a:solidFill>
                  </a:tcPr>
                </a:tc>
                <a:tc>
                  <a:txBody>
                    <a:bodyPr/>
                    <a:lstStyle/>
                    <a:p>
                      <a:r>
                        <a:rPr lang="nb-NO" dirty="0"/>
                        <a:t>5.9100 </a:t>
                      </a:r>
                      <a:r>
                        <a:rPr lang="nb-NO" dirty="0" err="1"/>
                        <a:t>Memoria</a:t>
                      </a:r>
                      <a:endParaRPr lang="nb-NO" dirty="0"/>
                    </a:p>
                  </a:txBody>
                  <a:tcPr>
                    <a:solidFill>
                      <a:schemeClr val="bg2"/>
                    </a:solidFill>
                  </a:tcPr>
                </a:tc>
                <a:tc>
                  <a:txBody>
                    <a:bodyPr/>
                    <a:lstStyle/>
                    <a:p>
                      <a:r>
                        <a:rPr lang="nb-NO" dirty="0"/>
                        <a:t>5.9999 </a:t>
                      </a:r>
                      <a:r>
                        <a:rPr lang="nb-NO" dirty="0" err="1"/>
                        <a:t>Motk.mem</a:t>
                      </a:r>
                      <a:r>
                        <a:rPr lang="nb-NO" dirty="0"/>
                        <a:t>.</a:t>
                      </a:r>
                    </a:p>
                  </a:txBody>
                  <a:tcPr>
                    <a:solidFill>
                      <a:schemeClr val="bg2"/>
                    </a:solidFill>
                  </a:tcPr>
                </a:tc>
                <a:tc>
                  <a:txBody>
                    <a:bodyPr/>
                    <a:lstStyle/>
                    <a:p>
                      <a:pPr algn="r"/>
                      <a:r>
                        <a:rPr lang="nb-NO" dirty="0"/>
                        <a:t>50 </a:t>
                      </a:r>
                      <a:r>
                        <a:rPr lang="nb-NO" dirty="0" err="1"/>
                        <a:t>mill</a:t>
                      </a:r>
                      <a:endParaRPr lang="nb-NO" dirty="0"/>
                    </a:p>
                  </a:txBody>
                  <a:tcPr>
                    <a:solidFill>
                      <a:schemeClr val="bg2"/>
                    </a:solidFill>
                  </a:tcPr>
                </a:tc>
                <a:extLst>
                  <a:ext uri="{0D108BD9-81ED-4DB2-BD59-A6C34878D82A}">
                    <a16:rowId xmlns:a16="http://schemas.microsoft.com/office/drawing/2014/main" val="964636537"/>
                  </a:ext>
                </a:extLst>
              </a:tr>
              <a:tr h="370840">
                <a:tc>
                  <a:txBody>
                    <a:bodyPr/>
                    <a:lstStyle/>
                    <a:p>
                      <a:endParaRPr lang="nb-NO" dirty="0"/>
                    </a:p>
                  </a:txBody>
                  <a:tcPr>
                    <a:solidFill>
                      <a:schemeClr val="bg2"/>
                    </a:solidFill>
                  </a:tcPr>
                </a:tc>
                <a:tc>
                  <a:txBody>
                    <a:bodyPr/>
                    <a:lstStyle/>
                    <a:p>
                      <a:endParaRPr lang="nb-NO"/>
                    </a:p>
                  </a:txBody>
                  <a:tcPr>
                    <a:solidFill>
                      <a:schemeClr val="bg2"/>
                    </a:solidFill>
                  </a:tcPr>
                </a:tc>
                <a:tc>
                  <a:txBody>
                    <a:bodyPr/>
                    <a:lstStyle/>
                    <a:p>
                      <a:endParaRPr lang="nb-NO" dirty="0"/>
                    </a:p>
                  </a:txBody>
                  <a:tcPr>
                    <a:solidFill>
                      <a:schemeClr val="bg2"/>
                    </a:solidFill>
                  </a:tcPr>
                </a:tc>
                <a:tc>
                  <a:txBody>
                    <a:bodyPr/>
                    <a:lstStyle/>
                    <a:p>
                      <a:pPr algn="r"/>
                      <a:endParaRPr lang="nb-NO"/>
                    </a:p>
                  </a:txBody>
                  <a:tcPr>
                    <a:solidFill>
                      <a:schemeClr val="bg2"/>
                    </a:solidFill>
                  </a:tcPr>
                </a:tc>
                <a:extLst>
                  <a:ext uri="{0D108BD9-81ED-4DB2-BD59-A6C34878D82A}">
                    <a16:rowId xmlns:a16="http://schemas.microsoft.com/office/drawing/2014/main" val="1675362140"/>
                  </a:ext>
                </a:extLst>
              </a:tr>
              <a:tr h="370840">
                <a:tc>
                  <a:txBody>
                    <a:bodyPr/>
                    <a:lstStyle/>
                    <a:p>
                      <a:r>
                        <a:rPr lang="nb-NO" dirty="0"/>
                        <a:t>Finansiere investering</a:t>
                      </a:r>
                    </a:p>
                  </a:txBody>
                  <a:tcPr>
                    <a:solidFill>
                      <a:schemeClr val="bg2"/>
                    </a:solidFill>
                  </a:tcPr>
                </a:tc>
                <a:tc>
                  <a:txBody>
                    <a:bodyPr/>
                    <a:lstStyle/>
                    <a:p>
                      <a:r>
                        <a:rPr lang="nb-NO" dirty="0"/>
                        <a:t>5.5990 Kapitalkonto</a:t>
                      </a:r>
                    </a:p>
                  </a:txBody>
                  <a:tcPr>
                    <a:solidFill>
                      <a:schemeClr val="bg2"/>
                    </a:solidFill>
                  </a:tcPr>
                </a:tc>
                <a:tc>
                  <a:txBody>
                    <a:bodyPr/>
                    <a:lstStyle/>
                    <a:p>
                      <a:r>
                        <a:rPr lang="nb-NO" dirty="0"/>
                        <a:t>4.910 Bruk av lån (</a:t>
                      </a:r>
                      <a:r>
                        <a:rPr lang="nb-NO" dirty="0" err="1"/>
                        <a:t>inv</a:t>
                      </a:r>
                      <a:r>
                        <a:rPr lang="nb-NO" dirty="0"/>
                        <a:t>)</a:t>
                      </a:r>
                    </a:p>
                  </a:txBody>
                  <a:tcPr>
                    <a:solidFill>
                      <a:schemeClr val="bg2"/>
                    </a:solidFill>
                  </a:tcPr>
                </a:tc>
                <a:tc>
                  <a:txBody>
                    <a:bodyPr/>
                    <a:lstStyle/>
                    <a:p>
                      <a:pPr algn="r"/>
                      <a:r>
                        <a:rPr lang="nb-NO" dirty="0"/>
                        <a:t>10 </a:t>
                      </a:r>
                      <a:r>
                        <a:rPr lang="nb-NO" dirty="0" err="1"/>
                        <a:t>mill</a:t>
                      </a:r>
                      <a:endParaRPr lang="nb-NO" dirty="0"/>
                    </a:p>
                  </a:txBody>
                  <a:tcPr>
                    <a:solidFill>
                      <a:schemeClr val="bg2"/>
                    </a:solidFill>
                  </a:tcPr>
                </a:tc>
                <a:extLst>
                  <a:ext uri="{0D108BD9-81ED-4DB2-BD59-A6C34878D82A}">
                    <a16:rowId xmlns:a16="http://schemas.microsoft.com/office/drawing/2014/main" val="548410256"/>
                  </a:ext>
                </a:extLst>
              </a:tr>
              <a:tr h="370840">
                <a:tc>
                  <a:txBody>
                    <a:bodyPr/>
                    <a:lstStyle/>
                    <a:p>
                      <a:r>
                        <a:rPr lang="nb-NO" dirty="0"/>
                        <a:t>Finansiere </a:t>
                      </a:r>
                      <a:r>
                        <a:rPr lang="nb-NO" dirty="0" err="1"/>
                        <a:t>inv</a:t>
                      </a:r>
                      <a:r>
                        <a:rPr lang="nb-NO" dirty="0"/>
                        <a:t> (redusere </a:t>
                      </a:r>
                      <a:r>
                        <a:rPr lang="nb-NO" dirty="0" err="1"/>
                        <a:t>memoria</a:t>
                      </a:r>
                      <a:r>
                        <a:rPr lang="nb-NO" dirty="0"/>
                        <a:t>)</a:t>
                      </a: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5.9999 </a:t>
                      </a:r>
                      <a:r>
                        <a:rPr lang="nb-NO" dirty="0" err="1"/>
                        <a:t>Motk.mem</a:t>
                      </a:r>
                      <a:r>
                        <a:rPr lang="nb-NO" dirty="0"/>
                        <a:t>.</a:t>
                      </a: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5.9100 </a:t>
                      </a:r>
                      <a:r>
                        <a:rPr lang="nb-NO" dirty="0" err="1"/>
                        <a:t>Memoria</a:t>
                      </a:r>
                      <a:endParaRPr lang="nb-NO" dirty="0"/>
                    </a:p>
                  </a:txBody>
                  <a:tcPr>
                    <a:solidFill>
                      <a:schemeClr val="bg2"/>
                    </a:solidFill>
                  </a:tcPr>
                </a:tc>
                <a:tc>
                  <a:txBody>
                    <a:bodyPr/>
                    <a:lstStyle/>
                    <a:p>
                      <a:pPr algn="r"/>
                      <a:r>
                        <a:rPr lang="nb-NO" dirty="0"/>
                        <a:t>10 </a:t>
                      </a:r>
                      <a:r>
                        <a:rPr lang="nb-NO" dirty="0" err="1"/>
                        <a:t>mill</a:t>
                      </a:r>
                      <a:endParaRPr lang="nb-NO" dirty="0"/>
                    </a:p>
                  </a:txBody>
                  <a:tcPr>
                    <a:solidFill>
                      <a:schemeClr val="bg2"/>
                    </a:solidFill>
                  </a:tcPr>
                </a:tc>
                <a:extLst>
                  <a:ext uri="{0D108BD9-81ED-4DB2-BD59-A6C34878D82A}">
                    <a16:rowId xmlns:a16="http://schemas.microsoft.com/office/drawing/2014/main" val="599377053"/>
                  </a:ext>
                </a:extLst>
              </a:tr>
              <a:tr h="370840">
                <a:tc>
                  <a:txBody>
                    <a:bodyPr/>
                    <a:lstStyle/>
                    <a:p>
                      <a:endParaRPr lang="nb-NO" dirty="0"/>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txBody>
                  <a:tcPr>
                    <a:solidFill>
                      <a:schemeClr val="bg2"/>
                    </a:solidFill>
                  </a:tcPr>
                </a:tc>
                <a:tc>
                  <a:txBody>
                    <a:bodyPr/>
                    <a:lstStyle/>
                    <a:p>
                      <a:pPr algn="r"/>
                      <a:endParaRPr lang="nb-NO" dirty="0"/>
                    </a:p>
                  </a:txBody>
                  <a:tcPr>
                    <a:solidFill>
                      <a:schemeClr val="bg2"/>
                    </a:solidFill>
                  </a:tcPr>
                </a:tc>
                <a:extLst>
                  <a:ext uri="{0D108BD9-81ED-4DB2-BD59-A6C34878D82A}">
                    <a16:rowId xmlns:a16="http://schemas.microsoft.com/office/drawing/2014/main" val="4129073031"/>
                  </a:ext>
                </a:extLst>
              </a:tr>
              <a:tr h="370840">
                <a:tc>
                  <a:txBody>
                    <a:bodyPr/>
                    <a:lstStyle/>
                    <a:p>
                      <a:r>
                        <a:rPr lang="nb-NO" dirty="0"/>
                        <a:t>Avdrag på lån (utbetalt fra bank)</a:t>
                      </a: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5.10 Bank</a:t>
                      </a:r>
                    </a:p>
                  </a:txBody>
                  <a:tcPr>
                    <a:solidFill>
                      <a:schemeClr val="bg2"/>
                    </a:solidFill>
                  </a:tcPr>
                </a:tc>
                <a:tc>
                  <a:txBody>
                    <a:bodyPr/>
                    <a:lstStyle/>
                    <a:p>
                      <a:pPr algn="r"/>
                      <a:r>
                        <a:rPr lang="nb-NO" dirty="0"/>
                        <a:t>1.000.000</a:t>
                      </a:r>
                    </a:p>
                  </a:txBody>
                  <a:tcPr>
                    <a:solidFill>
                      <a:schemeClr val="bg2"/>
                    </a:solidFill>
                  </a:tcPr>
                </a:tc>
                <a:extLst>
                  <a:ext uri="{0D108BD9-81ED-4DB2-BD59-A6C34878D82A}">
                    <a16:rowId xmlns:a16="http://schemas.microsoft.com/office/drawing/2014/main" val="2637614757"/>
                  </a:ext>
                </a:extLst>
              </a:tr>
              <a:tr h="370840">
                <a:tc>
                  <a:txBody>
                    <a:bodyPr/>
                    <a:lstStyle/>
                    <a:p>
                      <a:r>
                        <a:rPr lang="nb-NO" dirty="0"/>
                        <a:t>Avdrag på lån (avdrag)</a:t>
                      </a: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3.510 Avdrag (drift)</a:t>
                      </a: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txBody>
                  <a:tcPr>
                    <a:solidFill>
                      <a:schemeClr val="bg2"/>
                    </a:solidFill>
                  </a:tcPr>
                </a:tc>
                <a:tc>
                  <a:txBody>
                    <a:bodyPr/>
                    <a:lstStyle/>
                    <a:p>
                      <a:pPr algn="r"/>
                      <a:r>
                        <a:rPr lang="nb-NO" dirty="0"/>
                        <a:t>800.000</a:t>
                      </a:r>
                    </a:p>
                  </a:txBody>
                  <a:tcPr>
                    <a:solidFill>
                      <a:schemeClr val="bg2"/>
                    </a:solidFill>
                  </a:tcPr>
                </a:tc>
                <a:extLst>
                  <a:ext uri="{0D108BD9-81ED-4DB2-BD59-A6C34878D82A}">
                    <a16:rowId xmlns:a16="http://schemas.microsoft.com/office/drawing/2014/main" val="1003505901"/>
                  </a:ext>
                </a:extLst>
              </a:tr>
              <a:tr h="370840">
                <a:tc>
                  <a:txBody>
                    <a:bodyPr/>
                    <a:lstStyle/>
                    <a:p>
                      <a:r>
                        <a:rPr lang="nb-NO" dirty="0"/>
                        <a:t>Avdrag på lån (renter)</a:t>
                      </a: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3.500 Renter (drift)</a:t>
                      </a: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txBody>
                  <a:tcPr>
                    <a:solidFill>
                      <a:schemeClr val="bg2"/>
                    </a:solidFill>
                  </a:tcPr>
                </a:tc>
                <a:tc>
                  <a:txBody>
                    <a:bodyPr/>
                    <a:lstStyle/>
                    <a:p>
                      <a:pPr algn="r"/>
                      <a:r>
                        <a:rPr lang="nb-NO" dirty="0"/>
                        <a:t>200.000</a:t>
                      </a:r>
                    </a:p>
                  </a:txBody>
                  <a:tcPr>
                    <a:solidFill>
                      <a:schemeClr val="bg2"/>
                    </a:solidFill>
                  </a:tcPr>
                </a:tc>
                <a:extLst>
                  <a:ext uri="{0D108BD9-81ED-4DB2-BD59-A6C34878D82A}">
                    <a16:rowId xmlns:a16="http://schemas.microsoft.com/office/drawing/2014/main" val="262448355"/>
                  </a:ext>
                </a:extLst>
              </a:tr>
              <a:tr h="370840">
                <a:tc>
                  <a:txBody>
                    <a:bodyPr/>
                    <a:lstStyle/>
                    <a:p>
                      <a:r>
                        <a:rPr lang="nb-NO" dirty="0"/>
                        <a:t>Avdrag på lån (gjeld/</a:t>
                      </a:r>
                      <a:r>
                        <a:rPr lang="nb-NO" dirty="0" err="1"/>
                        <a:t>kap.kto</a:t>
                      </a:r>
                      <a:r>
                        <a:rPr lang="nb-NO" dirty="0"/>
                        <a:t>)</a:t>
                      </a: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5.45 </a:t>
                      </a:r>
                      <a:r>
                        <a:rPr lang="nb-NO" dirty="0" err="1"/>
                        <a:t>Langs.gjeld</a:t>
                      </a:r>
                      <a:endParaRPr lang="nb-NO" dirty="0"/>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5.5990 Kapitalkonto</a:t>
                      </a:r>
                    </a:p>
                  </a:txBody>
                  <a:tcPr>
                    <a:solidFill>
                      <a:schemeClr val="bg2"/>
                    </a:solidFill>
                  </a:tcPr>
                </a:tc>
                <a:tc>
                  <a:txBody>
                    <a:bodyPr/>
                    <a:lstStyle/>
                    <a:p>
                      <a:pPr algn="r"/>
                      <a:r>
                        <a:rPr lang="nb-NO" dirty="0"/>
                        <a:t>800.000</a:t>
                      </a:r>
                    </a:p>
                  </a:txBody>
                  <a:tcPr>
                    <a:solidFill>
                      <a:schemeClr val="bg2"/>
                    </a:solidFill>
                  </a:tcPr>
                </a:tc>
                <a:extLst>
                  <a:ext uri="{0D108BD9-81ED-4DB2-BD59-A6C34878D82A}">
                    <a16:rowId xmlns:a16="http://schemas.microsoft.com/office/drawing/2014/main" val="659065515"/>
                  </a:ext>
                </a:extLst>
              </a:tr>
            </a:tbl>
          </a:graphicData>
        </a:graphic>
      </p:graphicFrame>
      <p:sp>
        <p:nvSpPr>
          <p:cNvPr id="5" name="TekstSylinder 4">
            <a:extLst>
              <a:ext uri="{FF2B5EF4-FFF2-40B4-BE49-F238E27FC236}">
                <a16:creationId xmlns:a16="http://schemas.microsoft.com/office/drawing/2014/main" id="{AC3678D3-2084-BDE6-CB20-E9B7D1A4977F}"/>
              </a:ext>
            </a:extLst>
          </p:cNvPr>
          <p:cNvSpPr txBox="1"/>
          <p:nvPr/>
        </p:nvSpPr>
        <p:spPr>
          <a:xfrm>
            <a:off x="9119936" y="757989"/>
            <a:ext cx="1660359" cy="830997"/>
          </a:xfrm>
          <a:prstGeom prst="rect">
            <a:avLst/>
          </a:prstGeom>
          <a:solidFill>
            <a:schemeClr val="bg2"/>
          </a:solidFill>
          <a:ln>
            <a:solidFill>
              <a:schemeClr val="tx1"/>
            </a:solidFill>
          </a:ln>
        </p:spPr>
        <p:txBody>
          <a:bodyPr wrap="square" rtlCol="0">
            <a:spAutoFit/>
          </a:bodyPr>
          <a:lstStyle/>
          <a:p>
            <a:r>
              <a:rPr lang="nb-NO" sz="1600" dirty="0"/>
              <a:t>3. = Drift</a:t>
            </a:r>
          </a:p>
          <a:p>
            <a:r>
              <a:rPr lang="nb-NO" sz="1600" dirty="0"/>
              <a:t>4. = Investering</a:t>
            </a:r>
          </a:p>
          <a:p>
            <a:r>
              <a:rPr lang="nb-NO" sz="1600" dirty="0"/>
              <a:t>5. = Balanse</a:t>
            </a:r>
          </a:p>
        </p:txBody>
      </p:sp>
    </p:spTree>
    <p:extLst>
      <p:ext uri="{BB962C8B-B14F-4D97-AF65-F5344CB8AC3E}">
        <p14:creationId xmlns:p14="http://schemas.microsoft.com/office/powerpoint/2010/main" val="1304664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37D67F-5CFB-11BC-47F8-9BBF55AE2EF1}"/>
              </a:ext>
            </a:extLst>
          </p:cNvPr>
          <p:cNvSpPr>
            <a:spLocks noGrp="1"/>
          </p:cNvSpPr>
          <p:nvPr>
            <p:ph type="title"/>
          </p:nvPr>
        </p:nvSpPr>
        <p:spPr/>
        <p:txBody>
          <a:bodyPr/>
          <a:lstStyle/>
          <a:p>
            <a:r>
              <a:rPr lang="nb-NO" dirty="0"/>
              <a:t>Del 3</a:t>
            </a:r>
          </a:p>
        </p:txBody>
      </p:sp>
      <p:sp>
        <p:nvSpPr>
          <p:cNvPr id="3" name="Plassholder for tekst 2">
            <a:extLst>
              <a:ext uri="{FF2B5EF4-FFF2-40B4-BE49-F238E27FC236}">
                <a16:creationId xmlns:a16="http://schemas.microsoft.com/office/drawing/2014/main" id="{45BCB7B4-154B-CDEE-8665-1B318494710E}"/>
              </a:ext>
            </a:extLst>
          </p:cNvPr>
          <p:cNvSpPr>
            <a:spLocks noGrp="1"/>
          </p:cNvSpPr>
          <p:nvPr>
            <p:ph type="body" idx="1"/>
          </p:nvPr>
        </p:nvSpPr>
        <p:spPr/>
        <p:txBody>
          <a:bodyPr/>
          <a:lstStyle/>
          <a:p>
            <a:r>
              <a:rPr lang="nb-NO" dirty="0"/>
              <a:t>Balansen</a:t>
            </a:r>
          </a:p>
        </p:txBody>
      </p:sp>
    </p:spTree>
    <p:extLst>
      <p:ext uri="{BB962C8B-B14F-4D97-AF65-F5344CB8AC3E}">
        <p14:creationId xmlns:p14="http://schemas.microsoft.com/office/powerpoint/2010/main" val="268334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892A404-F371-E3B8-7843-CA442CDCC04A}"/>
              </a:ext>
            </a:extLst>
          </p:cNvPr>
          <p:cNvSpPr>
            <a:spLocks noGrp="1"/>
          </p:cNvSpPr>
          <p:nvPr>
            <p:ph type="title"/>
          </p:nvPr>
        </p:nvSpPr>
        <p:spPr/>
        <p:txBody>
          <a:bodyPr/>
          <a:lstStyle/>
          <a:p>
            <a:r>
              <a:rPr lang="nb-NO" dirty="0"/>
              <a:t>Balansen</a:t>
            </a:r>
          </a:p>
        </p:txBody>
      </p:sp>
      <p:sp>
        <p:nvSpPr>
          <p:cNvPr id="3" name="Plassholder for innhold 2">
            <a:extLst>
              <a:ext uri="{FF2B5EF4-FFF2-40B4-BE49-F238E27FC236}">
                <a16:creationId xmlns:a16="http://schemas.microsoft.com/office/drawing/2014/main" id="{BAB50F8F-69BA-3DC7-63FE-2729FD4C389E}"/>
              </a:ext>
            </a:extLst>
          </p:cNvPr>
          <p:cNvSpPr>
            <a:spLocks noGrp="1"/>
          </p:cNvSpPr>
          <p:nvPr>
            <p:ph idx="1"/>
          </p:nvPr>
        </p:nvSpPr>
        <p:spPr>
          <a:xfrm>
            <a:off x="838200" y="1825625"/>
            <a:ext cx="6771469" cy="3996441"/>
          </a:xfrm>
        </p:spPr>
        <p:txBody>
          <a:bodyPr>
            <a:normAutofit lnSpcReduction="10000"/>
          </a:bodyPr>
          <a:lstStyle/>
          <a:p>
            <a:r>
              <a:rPr lang="nb-NO" dirty="0"/>
              <a:t>Økonomiforskriften, vedlegg 3.</a:t>
            </a:r>
          </a:p>
          <a:p>
            <a:pPr lvl="1"/>
            <a:r>
              <a:rPr lang="nb-NO" dirty="0"/>
              <a:t>Bruk denne som oppslagsverk, gir god oversikt!</a:t>
            </a:r>
          </a:p>
          <a:p>
            <a:endParaRPr lang="nb-NO" dirty="0"/>
          </a:p>
          <a:p>
            <a:r>
              <a:rPr lang="nb-NO" dirty="0"/>
              <a:t>Samme oppbygging som norsk standard </a:t>
            </a:r>
          </a:p>
          <a:p>
            <a:pPr lvl="1"/>
            <a:r>
              <a:rPr lang="nb-NO" dirty="0"/>
              <a:t>Anleggsmidler + omløpsmidler = </a:t>
            </a:r>
            <a:r>
              <a:rPr lang="nb-NO" b="1" dirty="0"/>
              <a:t>Eiendeler</a:t>
            </a:r>
          </a:p>
          <a:p>
            <a:pPr lvl="1"/>
            <a:r>
              <a:rPr lang="nb-NO" dirty="0"/>
              <a:t>EK + kortsiktig gjeld + langsiktig gjeld = </a:t>
            </a:r>
            <a:r>
              <a:rPr lang="nb-NO" b="1" dirty="0"/>
              <a:t>EK/gjeld</a:t>
            </a:r>
          </a:p>
          <a:p>
            <a:endParaRPr lang="nb-NO" dirty="0"/>
          </a:p>
          <a:p>
            <a:r>
              <a:rPr lang="nb-NO" dirty="0"/>
              <a:t>…med noen unntak</a:t>
            </a:r>
          </a:p>
          <a:p>
            <a:pPr lvl="1"/>
            <a:r>
              <a:rPr lang="nb-NO" dirty="0"/>
              <a:t>Kontonummer/arter osv. er ulikt</a:t>
            </a:r>
          </a:p>
          <a:p>
            <a:pPr lvl="1"/>
            <a:r>
              <a:rPr lang="nb-NO" dirty="0" err="1"/>
              <a:t>Memoriakonti</a:t>
            </a:r>
            <a:r>
              <a:rPr lang="nb-NO" dirty="0"/>
              <a:t>, finnes ikke på norsk standard</a:t>
            </a:r>
          </a:p>
          <a:p>
            <a:pPr lvl="1"/>
            <a:r>
              <a:rPr lang="nb-NO" dirty="0"/>
              <a:t>Egenkapitalen er mer spesifisert/detaljert («fond»)</a:t>
            </a:r>
          </a:p>
          <a:p>
            <a:endParaRPr lang="nb-NO" dirty="0"/>
          </a:p>
        </p:txBody>
      </p:sp>
      <p:pic>
        <p:nvPicPr>
          <p:cNvPr id="5" name="Bilde 4">
            <a:extLst>
              <a:ext uri="{FF2B5EF4-FFF2-40B4-BE49-F238E27FC236}">
                <a16:creationId xmlns:a16="http://schemas.microsoft.com/office/drawing/2014/main" id="{71AA77D6-3C81-9A87-DC23-D2DE24F71522}"/>
              </a:ext>
            </a:extLst>
          </p:cNvPr>
          <p:cNvPicPr>
            <a:picLocks noChangeAspect="1"/>
          </p:cNvPicPr>
          <p:nvPr/>
        </p:nvPicPr>
        <p:blipFill>
          <a:blip r:embed="rId2"/>
          <a:stretch>
            <a:fillRect/>
          </a:stretch>
        </p:blipFill>
        <p:spPr>
          <a:xfrm>
            <a:off x="7609669" y="43078"/>
            <a:ext cx="4504842" cy="6100412"/>
          </a:xfrm>
          <a:prstGeom prst="rect">
            <a:avLst/>
          </a:prstGeom>
        </p:spPr>
      </p:pic>
    </p:spTree>
    <p:extLst>
      <p:ext uri="{BB962C8B-B14F-4D97-AF65-F5344CB8AC3E}">
        <p14:creationId xmlns:p14="http://schemas.microsoft.com/office/powerpoint/2010/main" val="2440441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C6BA62-B413-96E3-787E-58EAD6D56187}"/>
              </a:ext>
            </a:extLst>
          </p:cNvPr>
          <p:cNvSpPr>
            <a:spLocks noGrp="1"/>
          </p:cNvSpPr>
          <p:nvPr>
            <p:ph type="title"/>
          </p:nvPr>
        </p:nvSpPr>
        <p:spPr/>
        <p:txBody>
          <a:bodyPr/>
          <a:lstStyle/>
          <a:p>
            <a:r>
              <a:rPr lang="nb-NO" dirty="0"/>
              <a:t>Balansen, forts.</a:t>
            </a:r>
          </a:p>
        </p:txBody>
      </p:sp>
      <p:graphicFrame>
        <p:nvGraphicFramePr>
          <p:cNvPr id="4" name="Plassholder for innhold 3">
            <a:extLst>
              <a:ext uri="{FF2B5EF4-FFF2-40B4-BE49-F238E27FC236}">
                <a16:creationId xmlns:a16="http://schemas.microsoft.com/office/drawing/2014/main" id="{DA6331B0-4D97-B380-081D-AC08023C6FB7}"/>
              </a:ext>
            </a:extLst>
          </p:cNvPr>
          <p:cNvGraphicFramePr>
            <a:graphicFrameLocks noGrp="1"/>
          </p:cNvGraphicFramePr>
          <p:nvPr>
            <p:ph idx="1"/>
            <p:extLst>
              <p:ext uri="{D42A27DB-BD31-4B8C-83A1-F6EECF244321}">
                <p14:modId xmlns:p14="http://schemas.microsoft.com/office/powerpoint/2010/main" val="3778598837"/>
              </p:ext>
            </p:extLst>
          </p:nvPr>
        </p:nvGraphicFramePr>
        <p:xfrm>
          <a:off x="6933652" y="513117"/>
          <a:ext cx="4420148" cy="53082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kstSylinder 6">
            <a:extLst>
              <a:ext uri="{FF2B5EF4-FFF2-40B4-BE49-F238E27FC236}">
                <a16:creationId xmlns:a16="http://schemas.microsoft.com/office/drawing/2014/main" id="{9280304B-0D37-5D94-26E6-AF902F7A3964}"/>
              </a:ext>
            </a:extLst>
          </p:cNvPr>
          <p:cNvSpPr txBox="1"/>
          <p:nvPr/>
        </p:nvSpPr>
        <p:spPr>
          <a:xfrm>
            <a:off x="7798440" y="4900921"/>
            <a:ext cx="2690572" cy="276999"/>
          </a:xfrm>
          <a:prstGeom prst="rect">
            <a:avLst/>
          </a:prstGeom>
          <a:noFill/>
        </p:spPr>
        <p:txBody>
          <a:bodyPr wrap="square" rtlCol="0">
            <a:spAutoFit/>
          </a:bodyPr>
          <a:lstStyle/>
          <a:p>
            <a:pPr algn="ctr"/>
            <a:r>
              <a:rPr lang="nb-NO" sz="1200" dirty="0" err="1">
                <a:solidFill>
                  <a:schemeClr val="bg1"/>
                </a:solidFill>
              </a:rPr>
              <a:t>Memoriakonti</a:t>
            </a:r>
            <a:r>
              <a:rPr lang="nb-NO" sz="1200" dirty="0">
                <a:solidFill>
                  <a:schemeClr val="bg1"/>
                </a:solidFill>
              </a:rPr>
              <a:t> / motkonto </a:t>
            </a:r>
            <a:r>
              <a:rPr lang="nb-NO" sz="1200" dirty="0" err="1">
                <a:solidFill>
                  <a:schemeClr val="bg1"/>
                </a:solidFill>
              </a:rPr>
              <a:t>memoria</a:t>
            </a:r>
            <a:endParaRPr lang="nb-NO" sz="1200" dirty="0">
              <a:solidFill>
                <a:schemeClr val="bg1"/>
              </a:solidFill>
            </a:endParaRPr>
          </a:p>
        </p:txBody>
      </p:sp>
      <p:sp>
        <p:nvSpPr>
          <p:cNvPr id="9" name="Plassholder for innhold 2">
            <a:extLst>
              <a:ext uri="{FF2B5EF4-FFF2-40B4-BE49-F238E27FC236}">
                <a16:creationId xmlns:a16="http://schemas.microsoft.com/office/drawing/2014/main" id="{ECD8EEDD-DF9C-9E32-27EC-2A7A1CEF205A}"/>
              </a:ext>
            </a:extLst>
          </p:cNvPr>
          <p:cNvSpPr txBox="1">
            <a:spLocks/>
          </p:cNvSpPr>
          <p:nvPr/>
        </p:nvSpPr>
        <p:spPr>
          <a:xfrm>
            <a:off x="838200" y="1825625"/>
            <a:ext cx="5950727" cy="39964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dirty="0"/>
              <a:t>Egenkapital er detaljert/spesifisert</a:t>
            </a:r>
          </a:p>
          <a:p>
            <a:pPr lvl="1"/>
            <a:r>
              <a:rPr lang="nb-NO" dirty="0"/>
              <a:t>Disposisjonsfond / ubundne driftsfond</a:t>
            </a:r>
          </a:p>
          <a:p>
            <a:pPr lvl="1"/>
            <a:r>
              <a:rPr lang="nb-NO" dirty="0"/>
              <a:t>Bundne driftsfond</a:t>
            </a:r>
          </a:p>
          <a:p>
            <a:pPr lvl="1"/>
            <a:r>
              <a:rPr lang="nb-NO" dirty="0"/>
              <a:t>Ubundne investeringsfond</a:t>
            </a:r>
          </a:p>
          <a:p>
            <a:pPr lvl="1"/>
            <a:r>
              <a:rPr lang="nb-NO" dirty="0"/>
              <a:t>Bundne investeringsfond</a:t>
            </a:r>
          </a:p>
          <a:p>
            <a:pPr lvl="1"/>
            <a:r>
              <a:rPr lang="nb-NO" dirty="0"/>
              <a:t>Mer-/</a:t>
            </a:r>
            <a:r>
              <a:rPr lang="nb-NO" dirty="0" err="1"/>
              <a:t>mindreforbruk</a:t>
            </a:r>
            <a:r>
              <a:rPr lang="nb-NO" dirty="0"/>
              <a:t> fra drift (</a:t>
            </a:r>
            <a:r>
              <a:rPr lang="nb-NO" dirty="0" err="1"/>
              <a:t>udisp</a:t>
            </a:r>
            <a:r>
              <a:rPr lang="nb-NO" dirty="0"/>
              <a:t>. fra tidl. år)</a:t>
            </a:r>
          </a:p>
          <a:p>
            <a:pPr lvl="1"/>
            <a:r>
              <a:rPr lang="nb-NO" dirty="0" err="1"/>
              <a:t>Udisp</a:t>
            </a:r>
            <a:r>
              <a:rPr lang="nb-NO" dirty="0"/>
              <a:t>./udekket fra investering (fra tidl. år)</a:t>
            </a:r>
          </a:p>
          <a:p>
            <a:pPr lvl="1"/>
            <a:r>
              <a:rPr lang="nb-NO" dirty="0"/>
              <a:t>Kapitalkonto</a:t>
            </a:r>
          </a:p>
        </p:txBody>
      </p:sp>
    </p:spTree>
    <p:extLst>
      <p:ext uri="{BB962C8B-B14F-4D97-AF65-F5344CB8AC3E}">
        <p14:creationId xmlns:p14="http://schemas.microsoft.com/office/powerpoint/2010/main" val="1418322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F10F2C-34BE-9C49-FCF5-CB4FF5DE227E}"/>
              </a:ext>
            </a:extLst>
          </p:cNvPr>
          <p:cNvSpPr>
            <a:spLocks noGrp="1"/>
          </p:cNvSpPr>
          <p:nvPr>
            <p:ph type="title"/>
          </p:nvPr>
        </p:nvSpPr>
        <p:spPr/>
        <p:txBody>
          <a:bodyPr/>
          <a:lstStyle/>
          <a:p>
            <a:r>
              <a:rPr lang="nb-NO" dirty="0"/>
              <a:t>Fond (egenkapital)</a:t>
            </a:r>
          </a:p>
        </p:txBody>
      </p:sp>
      <p:graphicFrame>
        <p:nvGraphicFramePr>
          <p:cNvPr id="8" name="Plassholder for innhold 7">
            <a:extLst>
              <a:ext uri="{FF2B5EF4-FFF2-40B4-BE49-F238E27FC236}">
                <a16:creationId xmlns:a16="http://schemas.microsoft.com/office/drawing/2014/main" id="{2E5DF376-8C0D-B79F-3C36-BD5CC60FEC40}"/>
              </a:ext>
            </a:extLst>
          </p:cNvPr>
          <p:cNvGraphicFramePr>
            <a:graphicFrameLocks noGrp="1"/>
          </p:cNvGraphicFramePr>
          <p:nvPr>
            <p:ph idx="1"/>
            <p:extLst>
              <p:ext uri="{D42A27DB-BD31-4B8C-83A1-F6EECF244321}">
                <p14:modId xmlns:p14="http://schemas.microsoft.com/office/powerpoint/2010/main" val="1718230567"/>
              </p:ext>
            </p:extLst>
          </p:nvPr>
        </p:nvGraphicFramePr>
        <p:xfrm>
          <a:off x="838200" y="1530351"/>
          <a:ext cx="10515600" cy="3295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kstSylinder 8">
            <a:extLst>
              <a:ext uri="{FF2B5EF4-FFF2-40B4-BE49-F238E27FC236}">
                <a16:creationId xmlns:a16="http://schemas.microsoft.com/office/drawing/2014/main" id="{8DF00A6D-C555-A185-E0A1-7F8AAFBED3D2}"/>
              </a:ext>
            </a:extLst>
          </p:cNvPr>
          <p:cNvSpPr txBox="1"/>
          <p:nvPr/>
        </p:nvSpPr>
        <p:spPr>
          <a:xfrm>
            <a:off x="838200" y="4794250"/>
            <a:ext cx="10515600" cy="646331"/>
          </a:xfrm>
          <a:prstGeom prst="rect">
            <a:avLst/>
          </a:prstGeom>
          <a:solidFill>
            <a:schemeClr val="bg2"/>
          </a:solidFill>
        </p:spPr>
        <p:txBody>
          <a:bodyPr wrap="square" rtlCol="0">
            <a:spAutoFit/>
          </a:bodyPr>
          <a:lstStyle/>
          <a:p>
            <a:r>
              <a:rPr lang="nb-NO" b="1" dirty="0"/>
              <a:t>NB: </a:t>
            </a:r>
            <a:r>
              <a:rPr lang="nb-NO" dirty="0"/>
              <a:t>MR/FR kan ikke «binde» midler selv. Bundne fond opprettes dersom det foreligger </a:t>
            </a:r>
            <a:r>
              <a:rPr lang="nb-NO" b="1" u="sng" dirty="0"/>
              <a:t>eksterne</a:t>
            </a:r>
            <a:r>
              <a:rPr lang="nb-NO" dirty="0"/>
              <a:t> restriksjoner/øremerkinger, altså utenfor MR/FR sin kontroll, f.eks. øremerkede gaver/tilskudd/arv osv.</a:t>
            </a:r>
          </a:p>
        </p:txBody>
      </p:sp>
    </p:spTree>
    <p:extLst>
      <p:ext uri="{BB962C8B-B14F-4D97-AF65-F5344CB8AC3E}">
        <p14:creationId xmlns:p14="http://schemas.microsoft.com/office/powerpoint/2010/main" val="1720487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37D67F-5CFB-11BC-47F8-9BBF55AE2EF1}"/>
              </a:ext>
            </a:extLst>
          </p:cNvPr>
          <p:cNvSpPr>
            <a:spLocks noGrp="1"/>
          </p:cNvSpPr>
          <p:nvPr>
            <p:ph type="title"/>
          </p:nvPr>
        </p:nvSpPr>
        <p:spPr/>
        <p:txBody>
          <a:bodyPr/>
          <a:lstStyle/>
          <a:p>
            <a:r>
              <a:rPr lang="nb-NO" dirty="0"/>
              <a:t>Del 1</a:t>
            </a:r>
          </a:p>
        </p:txBody>
      </p:sp>
      <p:sp>
        <p:nvSpPr>
          <p:cNvPr id="3" name="Plassholder for tekst 2">
            <a:extLst>
              <a:ext uri="{FF2B5EF4-FFF2-40B4-BE49-F238E27FC236}">
                <a16:creationId xmlns:a16="http://schemas.microsoft.com/office/drawing/2014/main" id="{45BCB7B4-154B-CDEE-8665-1B318494710E}"/>
              </a:ext>
            </a:extLst>
          </p:cNvPr>
          <p:cNvSpPr>
            <a:spLocks noGrp="1"/>
          </p:cNvSpPr>
          <p:nvPr>
            <p:ph type="body" idx="1"/>
          </p:nvPr>
        </p:nvSpPr>
        <p:spPr/>
        <p:txBody>
          <a:bodyPr/>
          <a:lstStyle/>
          <a:p>
            <a:r>
              <a:rPr lang="nb-NO" dirty="0"/>
              <a:t>Lov/forskrift + forberedelse til årsoppgjøret</a:t>
            </a:r>
          </a:p>
        </p:txBody>
      </p:sp>
    </p:spTree>
    <p:extLst>
      <p:ext uri="{BB962C8B-B14F-4D97-AF65-F5344CB8AC3E}">
        <p14:creationId xmlns:p14="http://schemas.microsoft.com/office/powerpoint/2010/main" val="3847838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85C102-EF11-46C5-9457-9B4DD5EDBFAB}"/>
              </a:ext>
            </a:extLst>
          </p:cNvPr>
          <p:cNvSpPr>
            <a:spLocks noGrp="1"/>
          </p:cNvSpPr>
          <p:nvPr>
            <p:ph type="title"/>
          </p:nvPr>
        </p:nvSpPr>
        <p:spPr/>
        <p:txBody>
          <a:bodyPr/>
          <a:lstStyle/>
          <a:p>
            <a:r>
              <a:rPr lang="nb-NO" dirty="0"/>
              <a:t>Balansen, sammenhenger</a:t>
            </a:r>
          </a:p>
        </p:txBody>
      </p:sp>
      <p:sp>
        <p:nvSpPr>
          <p:cNvPr id="3" name="Plassholder for innhold 2">
            <a:extLst>
              <a:ext uri="{FF2B5EF4-FFF2-40B4-BE49-F238E27FC236}">
                <a16:creationId xmlns:a16="http://schemas.microsoft.com/office/drawing/2014/main" id="{CBB0B710-147B-A4A5-F8DD-FC5083447177}"/>
              </a:ext>
            </a:extLst>
          </p:cNvPr>
          <p:cNvSpPr>
            <a:spLocks noGrp="1"/>
          </p:cNvSpPr>
          <p:nvPr>
            <p:ph idx="1"/>
          </p:nvPr>
        </p:nvSpPr>
        <p:spPr/>
        <p:txBody>
          <a:bodyPr/>
          <a:lstStyle/>
          <a:p>
            <a:r>
              <a:rPr lang="nb-NO" dirty="0">
                <a:hlinkClick r:id="rId2"/>
              </a:rPr>
              <a:t>www.gkrs.no</a:t>
            </a:r>
            <a:r>
              <a:rPr lang="nb-NO" dirty="0"/>
              <a:t>, rammeverk: «Regnskapsmessige sammenhenger i kommuneregnskapet»</a:t>
            </a:r>
          </a:p>
          <a:p>
            <a:pPr lvl="1"/>
            <a:r>
              <a:rPr lang="nb-NO" dirty="0"/>
              <a:t>Inneholder figurer som illustrerer en del relevante sammenhenger</a:t>
            </a:r>
          </a:p>
        </p:txBody>
      </p:sp>
    </p:spTree>
    <p:extLst>
      <p:ext uri="{BB962C8B-B14F-4D97-AF65-F5344CB8AC3E}">
        <p14:creationId xmlns:p14="http://schemas.microsoft.com/office/powerpoint/2010/main" val="2943689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DFEEFEE-B5C7-1617-A4A6-CEF477CC4978}"/>
              </a:ext>
            </a:extLst>
          </p:cNvPr>
          <p:cNvSpPr>
            <a:spLocks noGrp="1"/>
          </p:cNvSpPr>
          <p:nvPr>
            <p:ph type="title"/>
          </p:nvPr>
        </p:nvSpPr>
        <p:spPr/>
        <p:txBody>
          <a:bodyPr/>
          <a:lstStyle/>
          <a:p>
            <a:r>
              <a:rPr lang="nb-NO" dirty="0"/>
              <a:t>Grunnleggende sammenhenger</a:t>
            </a:r>
          </a:p>
        </p:txBody>
      </p:sp>
      <p:pic>
        <p:nvPicPr>
          <p:cNvPr id="4" name="Plassholder for innhold 3">
            <a:extLst>
              <a:ext uri="{FF2B5EF4-FFF2-40B4-BE49-F238E27FC236}">
                <a16:creationId xmlns:a16="http://schemas.microsoft.com/office/drawing/2014/main" id="{8DB2C211-25F1-4B95-857F-D2714E739855}"/>
              </a:ext>
            </a:extLst>
          </p:cNvPr>
          <p:cNvPicPr>
            <a:picLocks noGrp="1" noChangeAspect="1"/>
          </p:cNvPicPr>
          <p:nvPr>
            <p:ph idx="1"/>
          </p:nvPr>
        </p:nvPicPr>
        <p:blipFill>
          <a:blip r:embed="rId2"/>
          <a:stretch>
            <a:fillRect/>
          </a:stretch>
        </p:blipFill>
        <p:spPr>
          <a:xfrm>
            <a:off x="1662546" y="1690688"/>
            <a:ext cx="8727810" cy="4334695"/>
          </a:xfrm>
          <a:prstGeom prst="rect">
            <a:avLst/>
          </a:prstGeom>
        </p:spPr>
      </p:pic>
    </p:spTree>
    <p:extLst>
      <p:ext uri="{BB962C8B-B14F-4D97-AF65-F5344CB8AC3E}">
        <p14:creationId xmlns:p14="http://schemas.microsoft.com/office/powerpoint/2010/main" val="17335104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951C16D-CA34-368D-FF2B-C8524E98A68F}"/>
              </a:ext>
            </a:extLst>
          </p:cNvPr>
          <p:cNvSpPr>
            <a:spLocks noGrp="1"/>
          </p:cNvSpPr>
          <p:nvPr>
            <p:ph type="title"/>
          </p:nvPr>
        </p:nvSpPr>
        <p:spPr/>
        <p:txBody>
          <a:bodyPr/>
          <a:lstStyle/>
          <a:p>
            <a:r>
              <a:rPr lang="nb-NO" dirty="0"/>
              <a:t>Kapitalkonto</a:t>
            </a:r>
          </a:p>
        </p:txBody>
      </p:sp>
      <p:pic>
        <p:nvPicPr>
          <p:cNvPr id="7" name="Plassholder for innhold 6">
            <a:extLst>
              <a:ext uri="{FF2B5EF4-FFF2-40B4-BE49-F238E27FC236}">
                <a16:creationId xmlns:a16="http://schemas.microsoft.com/office/drawing/2014/main" id="{A3AE910A-7871-0572-0BBB-A76970474F7E}"/>
              </a:ext>
            </a:extLst>
          </p:cNvPr>
          <p:cNvPicPr>
            <a:picLocks noGrp="1" noChangeAspect="1"/>
          </p:cNvPicPr>
          <p:nvPr>
            <p:ph idx="1"/>
          </p:nvPr>
        </p:nvPicPr>
        <p:blipFill>
          <a:blip r:embed="rId2"/>
          <a:stretch>
            <a:fillRect/>
          </a:stretch>
        </p:blipFill>
        <p:spPr>
          <a:xfrm>
            <a:off x="1395662" y="1381759"/>
            <a:ext cx="9256295" cy="4808465"/>
          </a:xfrm>
        </p:spPr>
      </p:pic>
    </p:spTree>
    <p:extLst>
      <p:ext uri="{BB962C8B-B14F-4D97-AF65-F5344CB8AC3E}">
        <p14:creationId xmlns:p14="http://schemas.microsoft.com/office/powerpoint/2010/main" val="9198057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37D67F-5CFB-11BC-47F8-9BBF55AE2EF1}"/>
              </a:ext>
            </a:extLst>
          </p:cNvPr>
          <p:cNvSpPr>
            <a:spLocks noGrp="1"/>
          </p:cNvSpPr>
          <p:nvPr>
            <p:ph type="title"/>
          </p:nvPr>
        </p:nvSpPr>
        <p:spPr/>
        <p:txBody>
          <a:bodyPr/>
          <a:lstStyle/>
          <a:p>
            <a:r>
              <a:rPr lang="nb-NO" dirty="0"/>
              <a:t>Del 4</a:t>
            </a:r>
          </a:p>
        </p:txBody>
      </p:sp>
      <p:sp>
        <p:nvSpPr>
          <p:cNvPr id="3" name="Plassholder for tekst 2">
            <a:extLst>
              <a:ext uri="{FF2B5EF4-FFF2-40B4-BE49-F238E27FC236}">
                <a16:creationId xmlns:a16="http://schemas.microsoft.com/office/drawing/2014/main" id="{45BCB7B4-154B-CDEE-8665-1B318494710E}"/>
              </a:ext>
            </a:extLst>
          </p:cNvPr>
          <p:cNvSpPr>
            <a:spLocks noGrp="1"/>
          </p:cNvSpPr>
          <p:nvPr>
            <p:ph type="body" idx="1"/>
          </p:nvPr>
        </p:nvSpPr>
        <p:spPr/>
        <p:txBody>
          <a:bodyPr/>
          <a:lstStyle/>
          <a:p>
            <a:r>
              <a:rPr lang="nb-NO" dirty="0"/>
              <a:t>Årsregnskapet </a:t>
            </a:r>
          </a:p>
        </p:txBody>
      </p:sp>
    </p:spTree>
    <p:extLst>
      <p:ext uri="{BB962C8B-B14F-4D97-AF65-F5344CB8AC3E}">
        <p14:creationId xmlns:p14="http://schemas.microsoft.com/office/powerpoint/2010/main" val="28094145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F418970-5FFB-849F-59B1-1A732105D36C}"/>
              </a:ext>
            </a:extLst>
          </p:cNvPr>
          <p:cNvSpPr>
            <a:spLocks noGrp="1"/>
          </p:cNvSpPr>
          <p:nvPr>
            <p:ph type="title"/>
          </p:nvPr>
        </p:nvSpPr>
        <p:spPr/>
        <p:txBody>
          <a:bodyPr/>
          <a:lstStyle/>
          <a:p>
            <a:r>
              <a:rPr lang="nb-NO" dirty="0"/>
              <a:t>Årsavslutning</a:t>
            </a:r>
          </a:p>
        </p:txBody>
      </p:sp>
      <p:sp>
        <p:nvSpPr>
          <p:cNvPr id="3" name="Plassholder for innhold 2">
            <a:extLst>
              <a:ext uri="{FF2B5EF4-FFF2-40B4-BE49-F238E27FC236}">
                <a16:creationId xmlns:a16="http://schemas.microsoft.com/office/drawing/2014/main" id="{67F0E253-E31C-C8FD-5A1D-5C9B3D7B0EE6}"/>
              </a:ext>
            </a:extLst>
          </p:cNvPr>
          <p:cNvSpPr>
            <a:spLocks noGrp="1"/>
          </p:cNvSpPr>
          <p:nvPr>
            <p:ph idx="1"/>
          </p:nvPr>
        </p:nvSpPr>
        <p:spPr>
          <a:xfrm>
            <a:off x="838200" y="1825625"/>
            <a:ext cx="10515600" cy="4358607"/>
          </a:xfrm>
        </p:spPr>
        <p:txBody>
          <a:bodyPr>
            <a:normAutofit fontScale="70000" lnSpcReduction="20000"/>
          </a:bodyPr>
          <a:lstStyle/>
          <a:p>
            <a:r>
              <a:rPr lang="nb-NO" dirty="0"/>
              <a:t>Alle bilag bokført?</a:t>
            </a:r>
          </a:p>
          <a:p>
            <a:r>
              <a:rPr lang="nb-NO" dirty="0"/>
              <a:t>Balansekonti avstemt og </a:t>
            </a:r>
            <a:r>
              <a:rPr lang="nb-NO" u="sng" dirty="0"/>
              <a:t>dokumentert</a:t>
            </a:r>
            <a:r>
              <a:rPr lang="nb-NO" dirty="0"/>
              <a:t>?</a:t>
            </a:r>
          </a:p>
          <a:p>
            <a:r>
              <a:rPr lang="nb-NO" dirty="0"/>
              <a:t>Relevante resultatkonti avstemt og dokumentert?</a:t>
            </a:r>
          </a:p>
          <a:p>
            <a:r>
              <a:rPr lang="nb-NO" dirty="0"/>
              <a:t>Kontroller regnskapsmessige sammenhenger</a:t>
            </a:r>
          </a:p>
          <a:p>
            <a:pPr lvl="1"/>
            <a:r>
              <a:rPr lang="nb-NO" dirty="0"/>
              <a:t>MVA-konti (inntekt = kostnad)</a:t>
            </a:r>
          </a:p>
          <a:p>
            <a:pPr lvl="1"/>
            <a:r>
              <a:rPr lang="nb-NO" dirty="0"/>
              <a:t>Avskrivninger = motpost avskrivninger</a:t>
            </a:r>
          </a:p>
          <a:p>
            <a:pPr lvl="1"/>
            <a:r>
              <a:rPr lang="nb-NO" dirty="0"/>
              <a:t>Overført fra driftsregnskapet til investeringsregnskapet</a:t>
            </a:r>
          </a:p>
          <a:p>
            <a:pPr lvl="1"/>
            <a:r>
              <a:rPr lang="nb-NO" dirty="0"/>
              <a:t>Endring saldo på fond skal fremkomme i driftsregnskap eller investeringsregnskap</a:t>
            </a:r>
          </a:p>
          <a:p>
            <a:r>
              <a:rPr lang="nb-NO" dirty="0"/>
              <a:t>Kontrollere at opprinnelig og regulert budsjett er med i regnskapsoppsett, og at budsjettbeløpene stemmer.</a:t>
            </a:r>
          </a:p>
          <a:p>
            <a:r>
              <a:rPr lang="nb-NO" dirty="0"/>
              <a:t>Bokført interne finansieringstransaksjoner iht. budsjett?</a:t>
            </a:r>
          </a:p>
          <a:p>
            <a:pPr lvl="1"/>
            <a:r>
              <a:rPr lang="nb-NO" dirty="0"/>
              <a:t>Bruk/avsetning fond, disponering fra fjoråret, overføring investering m.m.</a:t>
            </a:r>
          </a:p>
          <a:p>
            <a:r>
              <a:rPr lang="nb-NO" dirty="0"/>
              <a:t>Gjennomføre eventuelle strykninger</a:t>
            </a:r>
          </a:p>
          <a:p>
            <a:r>
              <a:rPr lang="nb-NO" dirty="0"/>
              <a:t>Avslutte investeringsregnskapet, herunder aktivering av anleggsmidler (debet </a:t>
            </a:r>
            <a:r>
              <a:rPr lang="nb-NO" dirty="0" err="1"/>
              <a:t>anl.midl</a:t>
            </a:r>
            <a:r>
              <a:rPr lang="nb-NO" dirty="0"/>
              <a:t>. / kredit </a:t>
            </a:r>
            <a:r>
              <a:rPr lang="nb-NO" dirty="0" err="1"/>
              <a:t>kap.kto</a:t>
            </a:r>
            <a:r>
              <a:rPr lang="nb-NO" dirty="0"/>
              <a:t>)</a:t>
            </a:r>
          </a:p>
          <a:p>
            <a:r>
              <a:rPr lang="nb-NO" dirty="0"/>
              <a:t>Avslutte driftsregnskapet (eventuelt mer-/</a:t>
            </a:r>
            <a:r>
              <a:rPr lang="nb-NO" dirty="0" err="1"/>
              <a:t>mindreforbruk</a:t>
            </a:r>
            <a:r>
              <a:rPr lang="nb-NO" dirty="0"/>
              <a:t> overføres til balansekonto for mer-/</a:t>
            </a:r>
            <a:r>
              <a:rPr lang="nb-NO" dirty="0" err="1"/>
              <a:t>mindreforbruk</a:t>
            </a:r>
            <a:r>
              <a:rPr lang="nb-NO" dirty="0"/>
              <a:t>, slik at MR/FR kan ta stilling til inndekning/disponering i kommende års budsjett.</a:t>
            </a:r>
          </a:p>
        </p:txBody>
      </p:sp>
    </p:spTree>
    <p:extLst>
      <p:ext uri="{BB962C8B-B14F-4D97-AF65-F5344CB8AC3E}">
        <p14:creationId xmlns:p14="http://schemas.microsoft.com/office/powerpoint/2010/main" val="18421270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871617-A8BE-94B3-AA60-28A62689E943}"/>
              </a:ext>
            </a:extLst>
          </p:cNvPr>
          <p:cNvSpPr>
            <a:spLocks noGrp="1"/>
          </p:cNvSpPr>
          <p:nvPr>
            <p:ph type="title"/>
          </p:nvPr>
        </p:nvSpPr>
        <p:spPr/>
        <p:txBody>
          <a:bodyPr/>
          <a:lstStyle/>
          <a:p>
            <a:r>
              <a:rPr lang="nb-NO" dirty="0"/>
              <a:t>Noter til årsregnskapet (§16)</a:t>
            </a:r>
          </a:p>
        </p:txBody>
      </p:sp>
      <p:sp>
        <p:nvSpPr>
          <p:cNvPr id="3" name="Plassholder for innhold 2">
            <a:extLst>
              <a:ext uri="{FF2B5EF4-FFF2-40B4-BE49-F238E27FC236}">
                <a16:creationId xmlns:a16="http://schemas.microsoft.com/office/drawing/2014/main" id="{0755C083-CCB6-6E39-7333-904F518DBE82}"/>
              </a:ext>
            </a:extLst>
          </p:cNvPr>
          <p:cNvSpPr>
            <a:spLocks noGrp="1"/>
          </p:cNvSpPr>
          <p:nvPr>
            <p:ph idx="1"/>
          </p:nvPr>
        </p:nvSpPr>
        <p:spPr/>
        <p:txBody>
          <a:bodyPr/>
          <a:lstStyle/>
          <a:p>
            <a:r>
              <a:rPr lang="nb-NO" b="1" dirty="0"/>
              <a:t>NB: </a:t>
            </a:r>
            <a:r>
              <a:rPr lang="nb-NO" dirty="0"/>
              <a:t>Utvidet notekrav i forskrift fra 2021 sammenlignet med gammel forskrift fra 2003. Likevel stort sett noter som er naturlige/vanlige å ta med.</a:t>
            </a:r>
          </a:p>
          <a:p>
            <a:endParaRPr lang="nb-NO" dirty="0"/>
          </a:p>
          <a:p>
            <a:r>
              <a:rPr lang="nb-NO" dirty="0"/>
              <a:t>Noter skal med «så langt opplysningene er aktuelle»</a:t>
            </a:r>
          </a:p>
          <a:p>
            <a:r>
              <a:rPr lang="nb-NO" dirty="0"/>
              <a:t>Notene skal nummereres. (ikke krav til rekkefølge på nummerering)</a:t>
            </a:r>
          </a:p>
          <a:p>
            <a:r>
              <a:rPr lang="nb-NO" dirty="0"/>
              <a:t>I oppstillingene i årsregnskapet skal det så langt som mulig gis henvisninger fra regnskapsposter til tilhørende note.</a:t>
            </a:r>
          </a:p>
        </p:txBody>
      </p:sp>
    </p:spTree>
    <p:extLst>
      <p:ext uri="{BB962C8B-B14F-4D97-AF65-F5344CB8AC3E}">
        <p14:creationId xmlns:p14="http://schemas.microsoft.com/office/powerpoint/2010/main" val="31379421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871617-A8BE-94B3-AA60-28A62689E943}"/>
              </a:ext>
            </a:extLst>
          </p:cNvPr>
          <p:cNvSpPr>
            <a:spLocks noGrp="1"/>
          </p:cNvSpPr>
          <p:nvPr>
            <p:ph type="title"/>
          </p:nvPr>
        </p:nvSpPr>
        <p:spPr/>
        <p:txBody>
          <a:bodyPr/>
          <a:lstStyle/>
          <a:p>
            <a:r>
              <a:rPr lang="nb-NO" dirty="0"/>
              <a:t>Noter til årsregnskapet (§16), forts.</a:t>
            </a:r>
          </a:p>
        </p:txBody>
      </p:sp>
      <p:sp>
        <p:nvSpPr>
          <p:cNvPr id="3" name="Plassholder for innhold 2">
            <a:extLst>
              <a:ext uri="{FF2B5EF4-FFF2-40B4-BE49-F238E27FC236}">
                <a16:creationId xmlns:a16="http://schemas.microsoft.com/office/drawing/2014/main" id="{0755C083-CCB6-6E39-7333-904F518DBE82}"/>
              </a:ext>
            </a:extLst>
          </p:cNvPr>
          <p:cNvSpPr>
            <a:spLocks noGrp="1"/>
          </p:cNvSpPr>
          <p:nvPr>
            <p:ph idx="1"/>
          </p:nvPr>
        </p:nvSpPr>
        <p:spPr/>
        <p:txBody>
          <a:bodyPr>
            <a:normAutofit fontScale="85000" lnSpcReduction="20000"/>
          </a:bodyPr>
          <a:lstStyle/>
          <a:p>
            <a:pPr marL="457200" indent="-457200">
              <a:buAutoNum type="alphaLcPeriod"/>
            </a:pPr>
            <a:r>
              <a:rPr lang="nb-NO" dirty="0"/>
              <a:t>Det skal opplyses om forutsetninger (øremerking) for </a:t>
            </a:r>
            <a:r>
              <a:rPr lang="nb-NO" u="sng" dirty="0"/>
              <a:t>tilskuddet fra kommunen </a:t>
            </a:r>
            <a:r>
              <a:rPr lang="nb-NO" dirty="0"/>
              <a:t>samt om verdien av kommunal tjenesteyting.</a:t>
            </a:r>
          </a:p>
          <a:p>
            <a:pPr marL="457200" indent="-457200">
              <a:buAutoNum type="alphaLcPeriod"/>
            </a:pPr>
            <a:r>
              <a:rPr lang="nb-NO" dirty="0"/>
              <a:t>Det skal gis en redegjørelse for </a:t>
            </a:r>
            <a:r>
              <a:rPr lang="nb-NO" u="sng" dirty="0"/>
              <a:t>pensjonsordning og pensjonsleverandør</a:t>
            </a:r>
            <a:r>
              <a:rPr lang="nb-NO" dirty="0"/>
              <a:t>. Det skal som et minimum opplyses om brutto påløpt pensjonsforpliktelse, pensjonsmidler og netto pensjonsforpliktelse.</a:t>
            </a:r>
          </a:p>
          <a:p>
            <a:pPr marL="457200" indent="-457200">
              <a:buAutoNum type="alphaLcPeriod"/>
            </a:pPr>
            <a:r>
              <a:rPr lang="nb-NO" dirty="0"/>
              <a:t>For hver gruppe av </a:t>
            </a:r>
            <a:r>
              <a:rPr lang="nb-NO" u="sng" dirty="0"/>
              <a:t>varige driftsmidler </a:t>
            </a:r>
            <a:r>
              <a:rPr lang="nb-NO" dirty="0"/>
              <a:t>skal det opplyses om avskrivningsperioder. For hver gruppe av varige driftsmidler skal det også opplyses om balanseført verdi ved inngangen av året, årets tilgang, avgang, avskrivninger, nedskrivninger og eventuelle reverseringer av nedskrivninger, og balanseført verdi ved utgangen av året.</a:t>
            </a:r>
          </a:p>
          <a:p>
            <a:pPr marL="457200" indent="-457200">
              <a:buAutoNum type="alphaLcPeriod"/>
            </a:pPr>
            <a:r>
              <a:rPr lang="nb-NO" u="sng" dirty="0"/>
              <a:t>Aksjer og andeler</a:t>
            </a:r>
            <a:r>
              <a:rPr lang="nb-NO" dirty="0"/>
              <a:t> i selskaper som er ført opp som anleggsmidler skal spesifiseres etter selskap. Det skal opplyses om balanseført verdi, eventuell markedsverdi og eierandel i hvert selskap.</a:t>
            </a:r>
          </a:p>
          <a:p>
            <a:pPr marL="457200" indent="-457200">
              <a:buAutoNum type="alphaLcPeriod"/>
            </a:pPr>
            <a:r>
              <a:rPr lang="nb-NO" dirty="0"/>
              <a:t>Det skal gis en spesifikasjon over samlede </a:t>
            </a:r>
            <a:r>
              <a:rPr lang="nb-NO" u="sng" dirty="0"/>
              <a:t>avsetninger og bruk av avsetninger </a:t>
            </a:r>
            <a:r>
              <a:rPr lang="nb-NO" dirty="0"/>
              <a:t>i regnskapsåret, samlet og for den enkelte fondstype.</a:t>
            </a:r>
          </a:p>
        </p:txBody>
      </p:sp>
    </p:spTree>
    <p:extLst>
      <p:ext uri="{BB962C8B-B14F-4D97-AF65-F5344CB8AC3E}">
        <p14:creationId xmlns:p14="http://schemas.microsoft.com/office/powerpoint/2010/main" val="24444525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871617-A8BE-94B3-AA60-28A62689E943}"/>
              </a:ext>
            </a:extLst>
          </p:cNvPr>
          <p:cNvSpPr>
            <a:spLocks noGrp="1"/>
          </p:cNvSpPr>
          <p:nvPr>
            <p:ph type="title"/>
          </p:nvPr>
        </p:nvSpPr>
        <p:spPr/>
        <p:txBody>
          <a:bodyPr/>
          <a:lstStyle/>
          <a:p>
            <a:r>
              <a:rPr lang="nb-NO" dirty="0"/>
              <a:t>Noter til årsregnskapet (§16), forts.</a:t>
            </a:r>
          </a:p>
        </p:txBody>
      </p:sp>
      <p:sp>
        <p:nvSpPr>
          <p:cNvPr id="3" name="Plassholder for innhold 2">
            <a:extLst>
              <a:ext uri="{FF2B5EF4-FFF2-40B4-BE49-F238E27FC236}">
                <a16:creationId xmlns:a16="http://schemas.microsoft.com/office/drawing/2014/main" id="{0755C083-CCB6-6E39-7333-904F518DBE82}"/>
              </a:ext>
            </a:extLst>
          </p:cNvPr>
          <p:cNvSpPr>
            <a:spLocks noGrp="1"/>
          </p:cNvSpPr>
          <p:nvPr>
            <p:ph idx="1"/>
          </p:nvPr>
        </p:nvSpPr>
        <p:spPr/>
        <p:txBody>
          <a:bodyPr>
            <a:normAutofit fontScale="77500" lnSpcReduction="20000"/>
          </a:bodyPr>
          <a:lstStyle/>
          <a:p>
            <a:pPr marL="457200" indent="-457200">
              <a:buFont typeface="+mj-lt"/>
              <a:buAutoNum type="alphaLcPeriod" startAt="6"/>
            </a:pPr>
            <a:r>
              <a:rPr lang="nb-NO" dirty="0"/>
              <a:t>Det skal opplyses om foretatte </a:t>
            </a:r>
            <a:r>
              <a:rPr lang="nb-NO" u="sng" dirty="0"/>
              <a:t>strykninger</a:t>
            </a:r>
            <a:r>
              <a:rPr lang="nb-NO" dirty="0"/>
              <a:t> av vedtatte avsetninger/bruk av fond, overføring drift/investering samt inndekning merforbruk, jf. § 17.</a:t>
            </a:r>
          </a:p>
          <a:p>
            <a:pPr marL="457200" indent="-457200">
              <a:buAutoNum type="alphaLcPeriod" startAt="6"/>
            </a:pPr>
            <a:r>
              <a:rPr lang="nb-NO" dirty="0"/>
              <a:t>Det skal gis en sammenfattende oversikt over transaksjoner som er ført mot </a:t>
            </a:r>
            <a:r>
              <a:rPr lang="nb-NO" u="sng" dirty="0"/>
              <a:t>kapitalkontoen</a:t>
            </a:r>
            <a:r>
              <a:rPr lang="nb-NO" dirty="0"/>
              <a:t> i løpet av regnskapsåret.</a:t>
            </a:r>
          </a:p>
          <a:p>
            <a:pPr marL="457200" indent="-457200">
              <a:buAutoNum type="alphaLcPeriod" startAt="6"/>
            </a:pPr>
            <a:r>
              <a:rPr lang="nb-NO" dirty="0"/>
              <a:t>Det skal opplyses om </a:t>
            </a:r>
            <a:r>
              <a:rPr lang="nb-NO" u="sng" dirty="0"/>
              <a:t>ytelser til daglig leder</a:t>
            </a:r>
            <a:r>
              <a:rPr lang="nb-NO" dirty="0"/>
              <a:t> i virksomheten og de </a:t>
            </a:r>
            <a:r>
              <a:rPr lang="nb-NO" u="sng" dirty="0"/>
              <a:t>samlede ytelsene til valgte medlemmer</a:t>
            </a:r>
            <a:r>
              <a:rPr lang="nb-NO" dirty="0"/>
              <a:t> i det øverste organet.</a:t>
            </a:r>
          </a:p>
          <a:p>
            <a:pPr marL="457200" indent="-457200">
              <a:buAutoNum type="alphaLcPeriod" startAt="6"/>
            </a:pPr>
            <a:r>
              <a:rPr lang="nb-NO" dirty="0"/>
              <a:t>I forbindelse med </a:t>
            </a:r>
            <a:r>
              <a:rPr lang="nb-NO" u="sng" dirty="0"/>
              <a:t>sammenslåinger</a:t>
            </a:r>
            <a:r>
              <a:rPr lang="nb-NO" dirty="0"/>
              <a:t> av sokn og organ for sokn på kommunenivå, skal det gis opplysninger i siste årsregnskap om interne mellomværende med sokn og organ for sokn som slås sammen spesifisert for omløpsmidler, anleggsmidler, kortsiktig og langsiktig gjeld. I første årsregnskap i nye sokn og organ for sokn på kommunenivå gis informasjon om etableringen av åpningsbalansen, herunder forskjellen mellom balanseverdier i de gamle sokn og organ for sokn per 31. desember foregående regnskapsår og åpningsbalansen.</a:t>
            </a:r>
          </a:p>
          <a:p>
            <a:pPr marL="457200" indent="-457200">
              <a:buAutoNum type="alphaLcPeriod" startAt="6"/>
            </a:pPr>
            <a:r>
              <a:rPr lang="nb-NO" dirty="0"/>
              <a:t>Det skal også gis noteopplysninger om </a:t>
            </a:r>
            <a:r>
              <a:rPr lang="nb-NO" u="sng" dirty="0"/>
              <a:t>andre forhold </a:t>
            </a:r>
            <a:r>
              <a:rPr lang="nb-NO" dirty="0"/>
              <a:t>dersom opplysningene ikke framgår av årsregnskapet for øvrig og </a:t>
            </a:r>
            <a:r>
              <a:rPr lang="nb-NO" u="sng" dirty="0"/>
              <a:t>er vesentlige for vurderingen av den økonomiske utviklingen og stillingen</a:t>
            </a:r>
            <a:r>
              <a:rPr lang="nb-NO" dirty="0"/>
              <a:t>.</a:t>
            </a:r>
          </a:p>
        </p:txBody>
      </p:sp>
    </p:spTree>
    <p:extLst>
      <p:ext uri="{BB962C8B-B14F-4D97-AF65-F5344CB8AC3E}">
        <p14:creationId xmlns:p14="http://schemas.microsoft.com/office/powerpoint/2010/main" val="191045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993E3F-FDD6-8E9E-2496-E338C1F53503}"/>
              </a:ext>
            </a:extLst>
          </p:cNvPr>
          <p:cNvSpPr>
            <a:spLocks noGrp="1"/>
          </p:cNvSpPr>
          <p:nvPr>
            <p:ph type="title"/>
          </p:nvPr>
        </p:nvSpPr>
        <p:spPr/>
        <p:txBody>
          <a:bodyPr/>
          <a:lstStyle/>
          <a:p>
            <a:r>
              <a:rPr lang="nb-NO" dirty="0"/>
              <a:t>Revisjon (§ 18)</a:t>
            </a:r>
          </a:p>
        </p:txBody>
      </p:sp>
      <p:sp>
        <p:nvSpPr>
          <p:cNvPr id="3" name="Plassholder for innhold 2">
            <a:extLst>
              <a:ext uri="{FF2B5EF4-FFF2-40B4-BE49-F238E27FC236}">
                <a16:creationId xmlns:a16="http://schemas.microsoft.com/office/drawing/2014/main" id="{35221FE5-6331-CEC0-E64A-E4E04FE2FE1C}"/>
              </a:ext>
            </a:extLst>
          </p:cNvPr>
          <p:cNvSpPr>
            <a:spLocks noGrp="1"/>
          </p:cNvSpPr>
          <p:nvPr>
            <p:ph idx="1"/>
          </p:nvPr>
        </p:nvSpPr>
        <p:spPr/>
        <p:txBody>
          <a:bodyPr/>
          <a:lstStyle/>
          <a:p>
            <a:r>
              <a:rPr lang="nb-NO" dirty="0"/>
              <a:t>Hovedregel:</a:t>
            </a:r>
          </a:p>
          <a:p>
            <a:pPr lvl="1"/>
            <a:r>
              <a:rPr lang="nb-NO" dirty="0"/>
              <a:t>(1) Regnskapet skal revideres av </a:t>
            </a:r>
            <a:r>
              <a:rPr lang="nb-NO" b="1" u="sng" dirty="0"/>
              <a:t>statsautorisert revisor</a:t>
            </a:r>
            <a:r>
              <a:rPr lang="nb-NO" dirty="0"/>
              <a:t>, registrert revisor eller revisor kvalifisert i samsvar med forskrift 17. juni 2019 nr. 904 om kontrollutvalg og revisjon § 9 tredje ledd.</a:t>
            </a:r>
          </a:p>
          <a:p>
            <a:pPr lvl="1"/>
            <a:endParaRPr lang="nb-NO" dirty="0"/>
          </a:p>
          <a:p>
            <a:r>
              <a:rPr lang="nb-NO" dirty="0"/>
              <a:t>Unntak (sokn med inntekt under 4G): </a:t>
            </a:r>
          </a:p>
          <a:p>
            <a:pPr lvl="1"/>
            <a:r>
              <a:rPr lang="nb-NO" dirty="0"/>
              <a:t>(2) For sokn i kommuner med flere sokn </a:t>
            </a:r>
            <a:r>
              <a:rPr lang="nb-NO" b="1" u="sng" dirty="0"/>
              <a:t>kan</a:t>
            </a:r>
            <a:r>
              <a:rPr lang="nb-NO" dirty="0"/>
              <a:t> organ for sokn på kommunenivå godkjenne eller </a:t>
            </a:r>
            <a:r>
              <a:rPr lang="nb-NO" b="1" u="sng" dirty="0"/>
              <a:t>velge annen revisor</a:t>
            </a:r>
            <a:r>
              <a:rPr lang="nb-NO" dirty="0"/>
              <a:t> enn nevnt i første ledd </a:t>
            </a:r>
            <a:r>
              <a:rPr lang="nb-NO" b="1" u="sng" dirty="0"/>
              <a:t>når soknets inntekter ikke var høyere enn fire ganger folketrygdens grunnbeløp </a:t>
            </a:r>
            <a:r>
              <a:rPr lang="nb-NO" dirty="0"/>
              <a:t>i siste års regnskap. Det kan i slike tilfeller gjøres unntak fra første ledd annen setning.</a:t>
            </a:r>
          </a:p>
        </p:txBody>
      </p:sp>
    </p:spTree>
    <p:extLst>
      <p:ext uri="{BB962C8B-B14F-4D97-AF65-F5344CB8AC3E}">
        <p14:creationId xmlns:p14="http://schemas.microsoft.com/office/powerpoint/2010/main" val="35326812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AB03372-7299-5471-CEB9-801165CC245F}"/>
              </a:ext>
            </a:extLst>
          </p:cNvPr>
          <p:cNvSpPr>
            <a:spLocks noGrp="1"/>
          </p:cNvSpPr>
          <p:nvPr>
            <p:ph type="title"/>
          </p:nvPr>
        </p:nvSpPr>
        <p:spPr/>
        <p:txBody>
          <a:bodyPr/>
          <a:lstStyle/>
          <a:p>
            <a:r>
              <a:rPr lang="nb-NO" dirty="0"/>
              <a:t>Behandling i menighetsråd / fellesråd</a:t>
            </a:r>
          </a:p>
        </p:txBody>
      </p:sp>
      <p:sp>
        <p:nvSpPr>
          <p:cNvPr id="3" name="Plassholder for innhold 2">
            <a:extLst>
              <a:ext uri="{FF2B5EF4-FFF2-40B4-BE49-F238E27FC236}">
                <a16:creationId xmlns:a16="http://schemas.microsoft.com/office/drawing/2014/main" id="{221D570F-6CF9-BEB4-832E-2C1696DF39DE}"/>
              </a:ext>
            </a:extLst>
          </p:cNvPr>
          <p:cNvSpPr>
            <a:spLocks noGrp="1"/>
          </p:cNvSpPr>
          <p:nvPr>
            <p:ph idx="1"/>
          </p:nvPr>
        </p:nvSpPr>
        <p:spPr/>
        <p:txBody>
          <a:bodyPr>
            <a:normAutofit/>
          </a:bodyPr>
          <a:lstStyle/>
          <a:p>
            <a:r>
              <a:rPr lang="nb-NO" b="1" dirty="0"/>
              <a:t>Frister: </a:t>
            </a:r>
          </a:p>
          <a:p>
            <a:pPr lvl="1"/>
            <a:r>
              <a:rPr lang="nb-NO" b="1" dirty="0"/>
              <a:t>22.02:</a:t>
            </a:r>
            <a:r>
              <a:rPr lang="nb-NO" dirty="0"/>
              <a:t> Regnskapet skal være framlagt (for MR/FR)</a:t>
            </a:r>
          </a:p>
          <a:p>
            <a:pPr lvl="1"/>
            <a:r>
              <a:rPr lang="nb-NO" b="1" dirty="0"/>
              <a:t>20.03: </a:t>
            </a:r>
            <a:r>
              <a:rPr lang="nb-NO" dirty="0"/>
              <a:t>Årsregnskapet og årsberetningen fastsettes av MR/FR.</a:t>
            </a:r>
          </a:p>
          <a:p>
            <a:pPr lvl="1"/>
            <a:r>
              <a:rPr lang="nb-NO" b="1" dirty="0"/>
              <a:t>20.03: </a:t>
            </a:r>
            <a:r>
              <a:rPr lang="nb-NO" dirty="0"/>
              <a:t>Elektronisk rapportering til SSB (KOSTRA-rapportering).</a:t>
            </a:r>
          </a:p>
          <a:p>
            <a:pPr lvl="1"/>
            <a:r>
              <a:rPr lang="nb-NO" b="1" dirty="0"/>
              <a:t>30.04: </a:t>
            </a:r>
            <a:r>
              <a:rPr lang="nb-NO" dirty="0"/>
              <a:t>Revisor skal for hvert regnskapsår avgi revisjonsberetning innen 30. april.</a:t>
            </a:r>
          </a:p>
          <a:p>
            <a:pPr lvl="1"/>
            <a:r>
              <a:rPr lang="nb-NO" b="1" dirty="0"/>
              <a:t>01.07: </a:t>
            </a:r>
            <a:r>
              <a:rPr lang="nb-NO" dirty="0"/>
              <a:t>Dersom det ikke er avlagt regnskap innen 1. juli i året etter regnskapsåret, skal revisor innberette dette til </a:t>
            </a:r>
            <a:r>
              <a:rPr lang="nb-NO" i="1" dirty="0"/>
              <a:t>det organet i Den norske kirke som Kirkemøtet bestemmer</a:t>
            </a:r>
            <a:r>
              <a:rPr lang="nb-NO" dirty="0"/>
              <a:t>.</a:t>
            </a:r>
          </a:p>
          <a:p>
            <a:pPr lvl="1"/>
            <a:endParaRPr lang="nb-NO" dirty="0"/>
          </a:p>
        </p:txBody>
      </p:sp>
    </p:spTree>
    <p:extLst>
      <p:ext uri="{BB962C8B-B14F-4D97-AF65-F5344CB8AC3E}">
        <p14:creationId xmlns:p14="http://schemas.microsoft.com/office/powerpoint/2010/main" val="1119451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49096BB-7C1E-1A8E-5F2A-AE641296BEE7}"/>
              </a:ext>
            </a:extLst>
          </p:cNvPr>
          <p:cNvSpPr>
            <a:spLocks noGrp="1"/>
          </p:cNvSpPr>
          <p:nvPr>
            <p:ph type="title"/>
          </p:nvPr>
        </p:nvSpPr>
        <p:spPr/>
        <p:txBody>
          <a:bodyPr/>
          <a:lstStyle/>
          <a:p>
            <a:r>
              <a:rPr lang="nb-NO" dirty="0"/>
              <a:t>Aktuelle lover/forskrifter/bestemmelser, forts.</a:t>
            </a:r>
          </a:p>
        </p:txBody>
      </p:sp>
      <p:sp>
        <p:nvSpPr>
          <p:cNvPr id="3" name="Plassholder for innhold 2">
            <a:extLst>
              <a:ext uri="{FF2B5EF4-FFF2-40B4-BE49-F238E27FC236}">
                <a16:creationId xmlns:a16="http://schemas.microsoft.com/office/drawing/2014/main" id="{CE3FD53D-A780-877E-875F-C8073A686947}"/>
              </a:ext>
            </a:extLst>
          </p:cNvPr>
          <p:cNvSpPr>
            <a:spLocks noGrp="1"/>
          </p:cNvSpPr>
          <p:nvPr>
            <p:ph idx="1"/>
          </p:nvPr>
        </p:nvSpPr>
        <p:spPr/>
        <p:txBody>
          <a:bodyPr>
            <a:normAutofit lnSpcReduction="10000"/>
          </a:bodyPr>
          <a:lstStyle/>
          <a:p>
            <a:pPr marL="0" indent="0">
              <a:buNone/>
            </a:pPr>
            <a:r>
              <a:rPr lang="nb-NO" b="1" dirty="0"/>
              <a:t>Lovdata:</a:t>
            </a:r>
          </a:p>
          <a:p>
            <a:r>
              <a:rPr lang="nb-NO" dirty="0"/>
              <a:t>Økonomiforskriften for DNK</a:t>
            </a:r>
          </a:p>
          <a:p>
            <a:r>
              <a:rPr lang="nb-NO" dirty="0"/>
              <a:t>Trossamfunnsloven</a:t>
            </a:r>
          </a:p>
          <a:p>
            <a:r>
              <a:rPr lang="nb-NO" dirty="0"/>
              <a:t>Kirkeordning for DNK</a:t>
            </a:r>
          </a:p>
          <a:p>
            <a:r>
              <a:rPr lang="nb-NO" dirty="0"/>
              <a:t>Gravplassloven</a:t>
            </a:r>
          </a:p>
          <a:p>
            <a:endParaRPr lang="nb-NO" dirty="0"/>
          </a:p>
          <a:p>
            <a:pPr marL="0" indent="0">
              <a:buNone/>
            </a:pPr>
            <a:r>
              <a:rPr lang="nb-NO" b="1" dirty="0"/>
              <a:t>Andre kilder:</a:t>
            </a:r>
          </a:p>
          <a:p>
            <a:r>
              <a:rPr lang="nb-NO" dirty="0"/>
              <a:t>Foreningen for god kommunal regnskapsskikk (</a:t>
            </a:r>
            <a:r>
              <a:rPr lang="nb-NO" dirty="0">
                <a:hlinkClick r:id="rId2"/>
              </a:rPr>
              <a:t>www.gkrs.no</a:t>
            </a:r>
            <a:r>
              <a:rPr lang="nb-NO" dirty="0"/>
              <a:t>)</a:t>
            </a:r>
          </a:p>
          <a:p>
            <a:pPr lvl="1"/>
            <a:r>
              <a:rPr lang="nb-NO" dirty="0"/>
              <a:t>Standarder (KRS), </a:t>
            </a:r>
          </a:p>
          <a:p>
            <a:pPr lvl="1"/>
            <a:r>
              <a:rPr lang="nb-NO" dirty="0"/>
              <a:t>Notater, rammeverk m.m. </a:t>
            </a:r>
          </a:p>
          <a:p>
            <a:pPr lvl="1"/>
            <a:endParaRPr lang="nb-NO" dirty="0"/>
          </a:p>
        </p:txBody>
      </p:sp>
    </p:spTree>
    <p:extLst>
      <p:ext uri="{BB962C8B-B14F-4D97-AF65-F5344CB8AC3E}">
        <p14:creationId xmlns:p14="http://schemas.microsoft.com/office/powerpoint/2010/main" val="20778040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AB03372-7299-5471-CEB9-801165CC245F}"/>
              </a:ext>
            </a:extLst>
          </p:cNvPr>
          <p:cNvSpPr>
            <a:spLocks noGrp="1"/>
          </p:cNvSpPr>
          <p:nvPr>
            <p:ph type="title"/>
          </p:nvPr>
        </p:nvSpPr>
        <p:spPr/>
        <p:txBody>
          <a:bodyPr/>
          <a:lstStyle/>
          <a:p>
            <a:r>
              <a:rPr lang="nb-NO" dirty="0"/>
              <a:t>Behandling i menighetsråd / fellesråd, forts.</a:t>
            </a:r>
          </a:p>
        </p:txBody>
      </p:sp>
      <p:sp>
        <p:nvSpPr>
          <p:cNvPr id="3" name="Plassholder for innhold 2">
            <a:extLst>
              <a:ext uri="{FF2B5EF4-FFF2-40B4-BE49-F238E27FC236}">
                <a16:creationId xmlns:a16="http://schemas.microsoft.com/office/drawing/2014/main" id="{221D570F-6CF9-BEB4-832E-2C1696DF39DE}"/>
              </a:ext>
            </a:extLst>
          </p:cNvPr>
          <p:cNvSpPr>
            <a:spLocks noGrp="1"/>
          </p:cNvSpPr>
          <p:nvPr>
            <p:ph idx="1"/>
          </p:nvPr>
        </p:nvSpPr>
        <p:spPr/>
        <p:txBody>
          <a:bodyPr>
            <a:normAutofit lnSpcReduction="10000"/>
          </a:bodyPr>
          <a:lstStyle/>
          <a:p>
            <a:r>
              <a:rPr lang="nb-NO" dirty="0"/>
              <a:t>Vær oppmerksom på:</a:t>
            </a:r>
          </a:p>
          <a:p>
            <a:pPr lvl="1"/>
            <a:r>
              <a:rPr lang="nb-NO" dirty="0"/>
              <a:t>Fastsettes/vedtas av «soknets organer», altså MR/FR. Kan ikke delegeres.</a:t>
            </a:r>
          </a:p>
          <a:p>
            <a:pPr lvl="1"/>
            <a:r>
              <a:rPr lang="nb-NO" dirty="0"/>
              <a:t>Signatur fra daglig leder + rådets leder.</a:t>
            </a:r>
          </a:p>
          <a:p>
            <a:pPr lvl="1"/>
            <a:r>
              <a:rPr lang="nb-NO" dirty="0"/>
              <a:t>Vedtak i MR/FR skal inneholde informasjon om disponering av </a:t>
            </a:r>
            <a:r>
              <a:rPr lang="nb-NO" dirty="0" err="1"/>
              <a:t>mindreforbruk</a:t>
            </a:r>
            <a:r>
              <a:rPr lang="nb-NO" dirty="0"/>
              <a:t> eller dekning av merforbruk. Det samme gjelder udekket/udisponert i investering.</a:t>
            </a:r>
          </a:p>
          <a:p>
            <a:pPr lvl="2"/>
            <a:r>
              <a:rPr lang="nb-NO" dirty="0"/>
              <a:t>Vedtak om disponering er et budsjettvedtak som skal innarbeides i neste års budsjett, dvs. regulert budsjett.</a:t>
            </a:r>
          </a:p>
          <a:p>
            <a:endParaRPr lang="nb-NO" dirty="0"/>
          </a:p>
          <a:p>
            <a:r>
              <a:rPr lang="nb-NO" dirty="0"/>
              <a:t>Fremdrift revisjon: </a:t>
            </a:r>
          </a:p>
          <a:p>
            <a:pPr marL="457200" lvl="1" indent="0">
              <a:buNone/>
            </a:pPr>
            <a:r>
              <a:rPr lang="nb-NO" b="1" dirty="0"/>
              <a:t>1.</a:t>
            </a:r>
            <a:r>
              <a:rPr lang="nb-NO" dirty="0"/>
              <a:t> Ferdigstille regnskap – </a:t>
            </a:r>
            <a:r>
              <a:rPr lang="nb-NO" b="1" dirty="0"/>
              <a:t>2. </a:t>
            </a:r>
            <a:r>
              <a:rPr lang="nb-NO" dirty="0"/>
              <a:t>MR/FR vedta/fastsette regnskap – </a:t>
            </a:r>
            <a:r>
              <a:rPr lang="nb-NO" b="1" dirty="0"/>
              <a:t>3.</a:t>
            </a:r>
            <a:r>
              <a:rPr lang="nb-NO" dirty="0"/>
              <a:t> Revisjon.</a:t>
            </a:r>
          </a:p>
          <a:p>
            <a:pPr marL="457200" lvl="1" indent="0">
              <a:buNone/>
            </a:pPr>
            <a:r>
              <a:rPr lang="nb-NO" sz="1600" dirty="0"/>
              <a:t>(I praksis har man ofte dialog med revisor underveis for å sikre at det regnskapet som fastsettes av MR/FR går gjennom revisjon. Dermed slipper man ekstra runder hvis revisor finner vesentlige feil som må rettes.)</a:t>
            </a:r>
          </a:p>
          <a:p>
            <a:pPr lvl="1"/>
            <a:endParaRPr lang="nb-NO" dirty="0"/>
          </a:p>
        </p:txBody>
      </p:sp>
    </p:spTree>
    <p:extLst>
      <p:ext uri="{BB962C8B-B14F-4D97-AF65-F5344CB8AC3E}">
        <p14:creationId xmlns:p14="http://schemas.microsoft.com/office/powerpoint/2010/main" val="17988461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981102D-9FAA-298E-B546-1C543FC14D3C}"/>
              </a:ext>
            </a:extLst>
          </p:cNvPr>
          <p:cNvSpPr>
            <a:spLocks noGrp="1"/>
          </p:cNvSpPr>
          <p:nvPr>
            <p:ph type="ctrTitle"/>
          </p:nvPr>
        </p:nvSpPr>
        <p:spPr/>
        <p:txBody>
          <a:bodyPr>
            <a:normAutofit/>
          </a:bodyPr>
          <a:lstStyle/>
          <a:p>
            <a:r>
              <a:rPr lang="nb-NO" dirty="0"/>
              <a:t>Lykke til med årsavslutningen</a:t>
            </a:r>
          </a:p>
        </p:txBody>
      </p:sp>
      <p:sp>
        <p:nvSpPr>
          <p:cNvPr id="3" name="Undertittel 2">
            <a:extLst>
              <a:ext uri="{FF2B5EF4-FFF2-40B4-BE49-F238E27FC236}">
                <a16:creationId xmlns:a16="http://schemas.microsoft.com/office/drawing/2014/main" id="{1D72E08F-73EF-5CD0-6C5F-AEA68DBF7A38}"/>
              </a:ext>
            </a:extLst>
          </p:cNvPr>
          <p:cNvSpPr>
            <a:spLocks noGrp="1"/>
          </p:cNvSpPr>
          <p:nvPr>
            <p:ph type="subTitle" idx="1"/>
          </p:nvPr>
        </p:nvSpPr>
        <p:spPr/>
        <p:txBody>
          <a:bodyPr>
            <a:normAutofit fontScale="85000" lnSpcReduction="10000"/>
          </a:bodyPr>
          <a:lstStyle/>
          <a:p>
            <a:pPr>
              <a:lnSpc>
                <a:spcPct val="120000"/>
              </a:lnSpc>
            </a:pPr>
            <a:r>
              <a:rPr lang="nb-NO" sz="2800" dirty="0">
                <a:solidFill>
                  <a:schemeClr val="bg1"/>
                </a:solidFill>
              </a:rPr>
              <a:t>Anders Vedøy</a:t>
            </a:r>
            <a:br>
              <a:rPr lang="nb-NO" dirty="0">
                <a:solidFill>
                  <a:schemeClr val="bg1"/>
                </a:solidFill>
              </a:rPr>
            </a:br>
            <a:r>
              <a:rPr lang="nb-NO" dirty="0">
                <a:solidFill>
                  <a:schemeClr val="bg1"/>
                </a:solidFill>
              </a:rPr>
              <a:t>Regnskapskontoret Karmøy AS</a:t>
            </a:r>
          </a:p>
          <a:p>
            <a:endParaRPr lang="nb-NO" dirty="0">
              <a:solidFill>
                <a:schemeClr val="bg1"/>
              </a:solidFill>
            </a:endParaRPr>
          </a:p>
          <a:p>
            <a:r>
              <a:rPr lang="nb-NO" sz="3300" dirty="0">
                <a:hlinkClick r:id="rId2">
                  <a:extLst>
                    <a:ext uri="{A12FA001-AC4F-418D-AE19-62706E023703}">
                      <ahyp:hlinkClr xmlns:ahyp="http://schemas.microsoft.com/office/drawing/2018/hyperlinkcolor" val="tx"/>
                    </a:ext>
                  </a:extLst>
                </a:hlinkClick>
              </a:rPr>
              <a:t>www.knif.no</a:t>
            </a:r>
            <a:r>
              <a:rPr lang="nb-NO" sz="3300" dirty="0"/>
              <a:t> / </a:t>
            </a:r>
            <a:r>
              <a:rPr lang="nb-NO" sz="3300" dirty="0">
                <a:hlinkClick r:id="rId3">
                  <a:extLst>
                    <a:ext uri="{A12FA001-AC4F-418D-AE19-62706E023703}">
                      <ahyp:hlinkClr xmlns:ahyp="http://schemas.microsoft.com/office/drawing/2018/hyperlinkcolor" val="tx"/>
                    </a:ext>
                  </a:extLst>
                </a:hlinkClick>
              </a:rPr>
              <a:t>kontakt@knifregnskap.no</a:t>
            </a:r>
            <a:endParaRPr lang="nb-NO" sz="3300" dirty="0"/>
          </a:p>
          <a:p>
            <a:endParaRPr lang="nb-NO" sz="3300" dirty="0"/>
          </a:p>
        </p:txBody>
      </p:sp>
    </p:spTree>
    <p:extLst>
      <p:ext uri="{BB962C8B-B14F-4D97-AF65-F5344CB8AC3E}">
        <p14:creationId xmlns:p14="http://schemas.microsoft.com/office/powerpoint/2010/main" val="897543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4E42D86-D5DA-C654-BB89-A1FF76FD8B22}"/>
              </a:ext>
            </a:extLst>
          </p:cNvPr>
          <p:cNvSpPr>
            <a:spLocks noGrp="1"/>
          </p:cNvSpPr>
          <p:nvPr>
            <p:ph type="title"/>
          </p:nvPr>
        </p:nvSpPr>
        <p:spPr/>
        <p:txBody>
          <a:bodyPr/>
          <a:lstStyle/>
          <a:p>
            <a:r>
              <a:rPr lang="nb-NO" dirty="0"/>
              <a:t>Aktuelle lover/forskrifter/bestemmelser, forts.</a:t>
            </a:r>
          </a:p>
        </p:txBody>
      </p:sp>
      <p:sp>
        <p:nvSpPr>
          <p:cNvPr id="3" name="Plassholder for innhold 2">
            <a:extLst>
              <a:ext uri="{FF2B5EF4-FFF2-40B4-BE49-F238E27FC236}">
                <a16:creationId xmlns:a16="http://schemas.microsoft.com/office/drawing/2014/main" id="{9BAE0AE5-A9B4-0779-8F61-3794BD56AFD0}"/>
              </a:ext>
            </a:extLst>
          </p:cNvPr>
          <p:cNvSpPr>
            <a:spLocks noGrp="1"/>
          </p:cNvSpPr>
          <p:nvPr>
            <p:ph idx="1"/>
          </p:nvPr>
        </p:nvSpPr>
        <p:spPr/>
        <p:txBody>
          <a:bodyPr/>
          <a:lstStyle/>
          <a:p>
            <a:r>
              <a:rPr lang="nb-NO" dirty="0"/>
              <a:t>Trossamfunnsloven (ny 2021, erstatter kirkeloven) §11</a:t>
            </a:r>
          </a:p>
          <a:p>
            <a:pPr lvl="1"/>
            <a:r>
              <a:rPr lang="nb-NO" i="1" dirty="0"/>
              <a:t>«Soknet er den grunnleggende enheten i Den norske kirke»</a:t>
            </a:r>
          </a:p>
          <a:p>
            <a:pPr lvl="1"/>
            <a:r>
              <a:rPr lang="nb-NO" i="1" dirty="0"/>
              <a:t>«Kirkemøtet kan fastsette at ett eller flere organer skal ivareta oppgaver for flere sokn. Kirkemøtet gir nærmere regler om oppgavefordeling mellom soknets organer.»</a:t>
            </a:r>
          </a:p>
          <a:p>
            <a:pPr marL="0" indent="0">
              <a:buNone/>
            </a:pPr>
            <a:endParaRPr lang="nb-NO" dirty="0"/>
          </a:p>
          <a:p>
            <a:r>
              <a:rPr lang="nb-NO" dirty="0"/>
              <a:t>Grunnleggende enhet = </a:t>
            </a:r>
            <a:r>
              <a:rPr lang="nb-NO" b="1" dirty="0"/>
              <a:t>Sokn / menighetsråd</a:t>
            </a:r>
          </a:p>
          <a:p>
            <a:r>
              <a:rPr lang="nb-NO" dirty="0"/>
              <a:t>«Organ for soknet på kommunenivå» = </a:t>
            </a:r>
            <a:r>
              <a:rPr lang="nb-NO" b="1" dirty="0"/>
              <a:t>Fellesråd</a:t>
            </a:r>
            <a:endParaRPr lang="nb-NO" dirty="0"/>
          </a:p>
          <a:p>
            <a:endParaRPr lang="nb-NO" dirty="0"/>
          </a:p>
          <a:p>
            <a:endParaRPr lang="nb-NO" dirty="0"/>
          </a:p>
        </p:txBody>
      </p:sp>
    </p:spTree>
    <p:extLst>
      <p:ext uri="{BB962C8B-B14F-4D97-AF65-F5344CB8AC3E}">
        <p14:creationId xmlns:p14="http://schemas.microsoft.com/office/powerpoint/2010/main" val="1874611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F40B99A-6F8C-1DA0-0038-4125278BA024}"/>
              </a:ext>
            </a:extLst>
          </p:cNvPr>
          <p:cNvSpPr>
            <a:spLocks noGrp="1"/>
          </p:cNvSpPr>
          <p:nvPr>
            <p:ph type="title"/>
          </p:nvPr>
        </p:nvSpPr>
        <p:spPr>
          <a:xfrm>
            <a:off x="838200" y="365125"/>
            <a:ext cx="10515600" cy="1325563"/>
          </a:xfrm>
        </p:spPr>
        <p:txBody>
          <a:bodyPr anchor="ctr">
            <a:normAutofit/>
          </a:bodyPr>
          <a:lstStyle/>
          <a:p>
            <a:r>
              <a:rPr lang="nb-NO" dirty="0"/>
              <a:t>Økonomiforskriften</a:t>
            </a:r>
          </a:p>
        </p:txBody>
      </p:sp>
      <p:sp>
        <p:nvSpPr>
          <p:cNvPr id="3" name="Plassholder for innhold 2">
            <a:extLst>
              <a:ext uri="{FF2B5EF4-FFF2-40B4-BE49-F238E27FC236}">
                <a16:creationId xmlns:a16="http://schemas.microsoft.com/office/drawing/2014/main" id="{45805C2C-10CD-CF62-4BE4-755FC0DFCA08}"/>
              </a:ext>
            </a:extLst>
          </p:cNvPr>
          <p:cNvSpPr>
            <a:spLocks noGrp="1"/>
          </p:cNvSpPr>
          <p:nvPr>
            <p:ph sz="half" idx="1"/>
          </p:nvPr>
        </p:nvSpPr>
        <p:spPr>
          <a:xfrm>
            <a:off x="838200" y="1825625"/>
            <a:ext cx="5086739" cy="4351338"/>
          </a:xfrm>
        </p:spPr>
        <p:txBody>
          <a:bodyPr>
            <a:normAutofit/>
          </a:bodyPr>
          <a:lstStyle/>
          <a:p>
            <a:r>
              <a:rPr lang="nb-NO" dirty="0"/>
              <a:t>Forskrift om økonomiforvaltningen i sokn i Den norske kirke</a:t>
            </a:r>
          </a:p>
          <a:p>
            <a:endParaRPr lang="nb-NO" dirty="0"/>
          </a:p>
          <a:p>
            <a:r>
              <a:rPr lang="nb-NO" b="1" u="sng" dirty="0"/>
              <a:t>Tips:</a:t>
            </a:r>
            <a:r>
              <a:rPr lang="nb-NO" dirty="0"/>
              <a:t> Søk på «</a:t>
            </a:r>
            <a:r>
              <a:rPr lang="nb-NO" i="1" dirty="0"/>
              <a:t>økonomiforvaltning</a:t>
            </a:r>
            <a:r>
              <a:rPr lang="nb-NO" dirty="0"/>
              <a:t>» på lovdata.no, så får du den øverst.</a:t>
            </a:r>
          </a:p>
        </p:txBody>
      </p:sp>
      <p:pic>
        <p:nvPicPr>
          <p:cNvPr id="5" name="Bilde 4" descr="Et bilde som inneholder tekst&#10;&#10;Automatisk generert beskrivelse">
            <a:extLst>
              <a:ext uri="{FF2B5EF4-FFF2-40B4-BE49-F238E27FC236}">
                <a16:creationId xmlns:a16="http://schemas.microsoft.com/office/drawing/2014/main" id="{AF8E8A5B-0DDE-2E5C-78DE-C8812D93B5F0}"/>
              </a:ext>
            </a:extLst>
          </p:cNvPr>
          <p:cNvPicPr>
            <a:picLocks noChangeAspect="1"/>
          </p:cNvPicPr>
          <p:nvPr/>
        </p:nvPicPr>
        <p:blipFill>
          <a:blip r:embed="rId2"/>
          <a:stretch>
            <a:fillRect/>
          </a:stretch>
        </p:blipFill>
        <p:spPr>
          <a:xfrm>
            <a:off x="6172200" y="2118050"/>
            <a:ext cx="5837774" cy="3385908"/>
          </a:xfrm>
          <a:prstGeom prst="rect">
            <a:avLst/>
          </a:prstGeom>
          <a:noFill/>
          <a:ln>
            <a:solidFill>
              <a:schemeClr val="accent1"/>
            </a:solidFill>
          </a:ln>
        </p:spPr>
      </p:pic>
    </p:spTree>
    <p:extLst>
      <p:ext uri="{BB962C8B-B14F-4D97-AF65-F5344CB8AC3E}">
        <p14:creationId xmlns:p14="http://schemas.microsoft.com/office/powerpoint/2010/main" val="1267619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D95883-4148-6370-FB6E-AFD4FAAF60EA}"/>
              </a:ext>
            </a:extLst>
          </p:cNvPr>
          <p:cNvSpPr>
            <a:spLocks noGrp="1"/>
          </p:cNvSpPr>
          <p:nvPr>
            <p:ph type="title"/>
          </p:nvPr>
        </p:nvSpPr>
        <p:spPr/>
        <p:txBody>
          <a:bodyPr/>
          <a:lstStyle/>
          <a:p>
            <a:r>
              <a:rPr lang="nb-NO" dirty="0"/>
              <a:t>Ny økonomiforskrift i 2021</a:t>
            </a:r>
          </a:p>
        </p:txBody>
      </p:sp>
      <p:sp>
        <p:nvSpPr>
          <p:cNvPr id="3" name="Plassholder for innhold 2">
            <a:extLst>
              <a:ext uri="{FF2B5EF4-FFF2-40B4-BE49-F238E27FC236}">
                <a16:creationId xmlns:a16="http://schemas.microsoft.com/office/drawing/2014/main" id="{49B9D5D2-C5CE-D1AF-B439-215E8004DFE3}"/>
              </a:ext>
            </a:extLst>
          </p:cNvPr>
          <p:cNvSpPr>
            <a:spLocks noGrp="1"/>
          </p:cNvSpPr>
          <p:nvPr>
            <p:ph idx="1"/>
          </p:nvPr>
        </p:nvSpPr>
        <p:spPr/>
        <p:txBody>
          <a:bodyPr/>
          <a:lstStyle/>
          <a:p>
            <a:r>
              <a:rPr lang="nb-NO" dirty="0"/>
              <a:t>Forrige forskrift var fra 2003.</a:t>
            </a:r>
          </a:p>
          <a:p>
            <a:r>
              <a:rPr lang="nb-NO" dirty="0"/>
              <a:t>Veldig mye fra 2003-forskriften er videreført i ny forskrift.</a:t>
            </a:r>
          </a:p>
          <a:p>
            <a:pPr lvl="1"/>
            <a:r>
              <a:rPr lang="nb-NO" dirty="0"/>
              <a:t>Samme kontoplan som før</a:t>
            </a:r>
          </a:p>
          <a:p>
            <a:pPr lvl="1"/>
            <a:r>
              <a:rPr lang="nb-NO" dirty="0"/>
              <a:t>Samme funksjoner som før</a:t>
            </a:r>
          </a:p>
          <a:p>
            <a:pPr lvl="1"/>
            <a:r>
              <a:rPr lang="nb-NO" dirty="0"/>
              <a:t>Fortsatt kommunal standard (GKRS), men enkelte avvik fra kommunens forskrift </a:t>
            </a:r>
          </a:p>
          <a:p>
            <a:r>
              <a:rPr lang="nb-NO" dirty="0"/>
              <a:t>Endret nummerering på paragrafer</a:t>
            </a:r>
          </a:p>
          <a:p>
            <a:r>
              <a:rPr lang="nb-NO" dirty="0"/>
              <a:t>Endret en del begrep pga. nye begrep i trossamfunnslov og forventet ny kirkeordning</a:t>
            </a:r>
          </a:p>
          <a:p>
            <a:endParaRPr lang="nb-NO" dirty="0"/>
          </a:p>
          <a:p>
            <a:endParaRPr lang="nb-NO" dirty="0"/>
          </a:p>
        </p:txBody>
      </p:sp>
    </p:spTree>
    <p:extLst>
      <p:ext uri="{BB962C8B-B14F-4D97-AF65-F5344CB8AC3E}">
        <p14:creationId xmlns:p14="http://schemas.microsoft.com/office/powerpoint/2010/main" val="332637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5B343FD-F099-7299-5AF0-643CB63DF393}"/>
              </a:ext>
            </a:extLst>
          </p:cNvPr>
          <p:cNvSpPr>
            <a:spLocks noGrp="1"/>
          </p:cNvSpPr>
          <p:nvPr>
            <p:ph type="title"/>
          </p:nvPr>
        </p:nvSpPr>
        <p:spPr/>
        <p:txBody>
          <a:bodyPr/>
          <a:lstStyle/>
          <a:p>
            <a:r>
              <a:rPr lang="nb-NO" dirty="0"/>
              <a:t>Aktuelle begrep i økonomiforskriften</a:t>
            </a:r>
          </a:p>
        </p:txBody>
      </p:sp>
      <p:sp>
        <p:nvSpPr>
          <p:cNvPr id="3" name="Plassholder for innhold 2">
            <a:extLst>
              <a:ext uri="{FF2B5EF4-FFF2-40B4-BE49-F238E27FC236}">
                <a16:creationId xmlns:a16="http://schemas.microsoft.com/office/drawing/2014/main" id="{6942D4AC-EFA0-7F66-8F82-6B0F9877132F}"/>
              </a:ext>
            </a:extLst>
          </p:cNvPr>
          <p:cNvSpPr>
            <a:spLocks noGrp="1"/>
          </p:cNvSpPr>
          <p:nvPr>
            <p:ph idx="1"/>
          </p:nvPr>
        </p:nvSpPr>
        <p:spPr/>
        <p:txBody>
          <a:bodyPr/>
          <a:lstStyle/>
          <a:p>
            <a:r>
              <a:rPr lang="nb-NO" dirty="0"/>
              <a:t>Soknets organer – </a:t>
            </a:r>
            <a:r>
              <a:rPr lang="nb-NO" b="1" dirty="0"/>
              <a:t>Menighetsråd</a:t>
            </a:r>
            <a:r>
              <a:rPr lang="nb-NO" dirty="0"/>
              <a:t> (§ 5, bokstav k.)</a:t>
            </a:r>
            <a:endParaRPr lang="nb-NO" b="1" dirty="0"/>
          </a:p>
          <a:p>
            <a:r>
              <a:rPr lang="nn-NO" dirty="0"/>
              <a:t>Organ for soknet på kommunenivå – </a:t>
            </a:r>
            <a:r>
              <a:rPr lang="nn-NO" b="1" dirty="0"/>
              <a:t>Fellesråd </a:t>
            </a:r>
            <a:r>
              <a:rPr lang="nn-NO" dirty="0"/>
              <a:t>(§ 5, bokstav l.)</a:t>
            </a:r>
          </a:p>
          <a:p>
            <a:endParaRPr lang="nn-NO" b="1" dirty="0"/>
          </a:p>
          <a:p>
            <a:r>
              <a:rPr lang="nb-NO" dirty="0"/>
              <a:t>Det organet i DNK som Kirkemøtet bestemmer. – </a:t>
            </a:r>
            <a:r>
              <a:rPr lang="nb-NO" b="1" dirty="0"/>
              <a:t>Bispedømmeråd</a:t>
            </a:r>
            <a:endParaRPr lang="nn-NO" b="1" dirty="0"/>
          </a:p>
          <a:p>
            <a:endParaRPr lang="nn-NO" b="1" dirty="0"/>
          </a:p>
          <a:p>
            <a:endParaRPr lang="nb-NO" b="1" dirty="0"/>
          </a:p>
          <a:p>
            <a:pPr lvl="1"/>
            <a:endParaRPr lang="nb-NO" dirty="0"/>
          </a:p>
        </p:txBody>
      </p:sp>
    </p:spTree>
    <p:extLst>
      <p:ext uri="{BB962C8B-B14F-4D97-AF65-F5344CB8AC3E}">
        <p14:creationId xmlns:p14="http://schemas.microsoft.com/office/powerpoint/2010/main" val="3865526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F80478E-FAB0-7CB1-3D79-9993A3D0EF04}"/>
              </a:ext>
            </a:extLst>
          </p:cNvPr>
          <p:cNvSpPr>
            <a:spLocks noGrp="1"/>
          </p:cNvSpPr>
          <p:nvPr>
            <p:ph type="title"/>
          </p:nvPr>
        </p:nvSpPr>
        <p:spPr/>
        <p:txBody>
          <a:bodyPr/>
          <a:lstStyle/>
          <a:p>
            <a:r>
              <a:rPr lang="nb-NO" dirty="0"/>
              <a:t>Innhold økonomiforskriften</a:t>
            </a:r>
          </a:p>
        </p:txBody>
      </p:sp>
      <p:sp>
        <p:nvSpPr>
          <p:cNvPr id="3" name="Plassholder for innhold 2">
            <a:extLst>
              <a:ext uri="{FF2B5EF4-FFF2-40B4-BE49-F238E27FC236}">
                <a16:creationId xmlns:a16="http://schemas.microsoft.com/office/drawing/2014/main" id="{A9C7DB87-AA93-6FDA-2C02-11C294563626}"/>
              </a:ext>
            </a:extLst>
          </p:cNvPr>
          <p:cNvSpPr>
            <a:spLocks noGrp="1"/>
          </p:cNvSpPr>
          <p:nvPr>
            <p:ph idx="1"/>
          </p:nvPr>
        </p:nvSpPr>
        <p:spPr/>
        <p:txBody>
          <a:bodyPr>
            <a:normAutofit lnSpcReduction="10000"/>
          </a:bodyPr>
          <a:lstStyle/>
          <a:p>
            <a:pPr marL="0" indent="0">
              <a:buNone/>
            </a:pPr>
            <a:r>
              <a:rPr lang="nb-NO" dirty="0"/>
              <a:t>§1 - §5: Innledende bestemmelser og definisjoner</a:t>
            </a:r>
          </a:p>
          <a:p>
            <a:pPr marL="0" indent="0">
              <a:buNone/>
            </a:pPr>
            <a:r>
              <a:rPr lang="nb-NO" dirty="0"/>
              <a:t>§6 - §11: Økonomiplan og budsjett</a:t>
            </a:r>
          </a:p>
          <a:p>
            <a:pPr marL="0" indent="0">
              <a:buNone/>
            </a:pPr>
            <a:r>
              <a:rPr lang="nb-NO" b="1" dirty="0"/>
              <a:t>§12 - §13: Årsregnskap og årsberetning</a:t>
            </a:r>
          </a:p>
          <a:p>
            <a:pPr marL="0" indent="0">
              <a:buNone/>
            </a:pPr>
            <a:r>
              <a:rPr lang="nb-NO" dirty="0"/>
              <a:t>§14 - §15: Bokføring + klassifisering/vurderinger</a:t>
            </a:r>
          </a:p>
          <a:p>
            <a:pPr marL="0" indent="0">
              <a:buNone/>
            </a:pPr>
            <a:r>
              <a:rPr lang="nb-NO" b="1" dirty="0"/>
              <a:t>§16: Noter til årsregnskapet</a:t>
            </a:r>
          </a:p>
          <a:p>
            <a:pPr marL="0" indent="0">
              <a:buNone/>
            </a:pPr>
            <a:r>
              <a:rPr lang="nb-NO" b="1" dirty="0"/>
              <a:t>§17: Årsavslutning, frister og behandling</a:t>
            </a:r>
          </a:p>
          <a:p>
            <a:pPr marL="0" indent="0">
              <a:buNone/>
            </a:pPr>
            <a:r>
              <a:rPr lang="nb-NO" b="1" dirty="0"/>
              <a:t>§18 - §19: Revisjon og rapportering</a:t>
            </a:r>
          </a:p>
          <a:p>
            <a:pPr marL="0" indent="0">
              <a:buNone/>
            </a:pPr>
            <a:r>
              <a:rPr lang="nb-NO" dirty="0"/>
              <a:t>§20 - §21: Økonomireglement og finansforvaltning</a:t>
            </a:r>
          </a:p>
          <a:p>
            <a:pPr marL="0" indent="0">
              <a:buNone/>
            </a:pPr>
            <a:r>
              <a:rPr lang="nb-NO" dirty="0"/>
              <a:t>§22 - §23: Iverksetting og overgangsregler</a:t>
            </a:r>
          </a:p>
          <a:p>
            <a:pPr marL="0" indent="0">
              <a:buNone/>
            </a:pPr>
            <a:endParaRPr lang="nb-NO" dirty="0"/>
          </a:p>
        </p:txBody>
      </p:sp>
    </p:spTree>
    <p:extLst>
      <p:ext uri="{BB962C8B-B14F-4D97-AF65-F5344CB8AC3E}">
        <p14:creationId xmlns:p14="http://schemas.microsoft.com/office/powerpoint/2010/main" val="3657086151"/>
      </p:ext>
    </p:extLst>
  </p:cSld>
  <p:clrMapOvr>
    <a:masterClrMapping/>
  </p:clrMapOvr>
</p:sld>
</file>

<file path=ppt/theme/theme1.xml><?xml version="1.0" encoding="utf-8"?>
<a:theme xmlns:a="http://schemas.openxmlformats.org/drawingml/2006/main" name="Office-tema">
  <a:themeElements>
    <a:clrScheme name="Knif farger Office">
      <a:dk1>
        <a:srgbClr val="000000"/>
      </a:dk1>
      <a:lt1>
        <a:srgbClr val="FFFFFF"/>
      </a:lt1>
      <a:dk2>
        <a:srgbClr val="12636E"/>
      </a:dk2>
      <a:lt2>
        <a:srgbClr val="81B793"/>
      </a:lt2>
      <a:accent1>
        <a:srgbClr val="12636E"/>
      </a:accent1>
      <a:accent2>
        <a:srgbClr val="81B793"/>
      </a:accent2>
      <a:accent3>
        <a:srgbClr val="7B2A3C"/>
      </a:accent3>
      <a:accent4>
        <a:srgbClr val="E97724"/>
      </a:accent4>
      <a:accent5>
        <a:srgbClr val="FCAF17"/>
      </a:accent5>
      <a:accent6>
        <a:srgbClr val="BABD8B"/>
      </a:accent6>
      <a:hlink>
        <a:srgbClr val="379FC3"/>
      </a:hlink>
      <a:folHlink>
        <a:srgbClr val="7B2A3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3" id="{1B88CC63-0014-F544-B95B-4EF66340505D}" vid="{319F3795-0DE1-084E-A3CD-0E4C44CF23B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3972fc3d-5824-4eed-860b-7e7c7519bf05">4Y4JQRDXJ4M5-874630962-122</_dlc_DocId>
    <_dlc_DocIdUrl xmlns="3972fc3d-5824-4eed-860b-7e7c7519bf05">
      <Url>https://knif365.sharepoint.com/Kompetanse/komp_adm/_layouts/15/DocIdRedir.aspx?ID=4Y4JQRDXJ4M5-874630962-122</Url>
      <Description>4Y4JQRDXJ4M5-874630962-122</Description>
    </_dlc_DocIdUrl>
    <TaxCatchAll xmlns="3f54ffbf-ebe1-4f6a-a6e5-3e39ac491429" xsi:nil="true"/>
    <lcf76f155ced4ddcb4097134ff3c332f xmlns="e8f4bc1c-ed48-4fcb-b598-28d4668fa6f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kument" ma:contentTypeID="0x0101005E067DE5EFB69147BB4CD9F9571827D2" ma:contentTypeVersion="16" ma:contentTypeDescription="Opprett et nytt dokument." ma:contentTypeScope="" ma:versionID="3de7fae56ff29f27f73e0b29dcd90c60">
  <xsd:schema xmlns:xsd="http://www.w3.org/2001/XMLSchema" xmlns:xs="http://www.w3.org/2001/XMLSchema" xmlns:p="http://schemas.microsoft.com/office/2006/metadata/properties" xmlns:ns2="3972fc3d-5824-4eed-860b-7e7c7519bf05" xmlns:ns3="e8f4bc1c-ed48-4fcb-b598-28d4668fa6fc" xmlns:ns4="3f54ffbf-ebe1-4f6a-a6e5-3e39ac491429" targetNamespace="http://schemas.microsoft.com/office/2006/metadata/properties" ma:root="true" ma:fieldsID="722eb0114cbadf1863cf04d17552e5c4" ns2:_="" ns3:_="" ns4:_="">
    <xsd:import namespace="3972fc3d-5824-4eed-860b-7e7c7519bf05"/>
    <xsd:import namespace="e8f4bc1c-ed48-4fcb-b598-28d4668fa6fc"/>
    <xsd:import namespace="3f54ffbf-ebe1-4f6a-a6e5-3e39ac491429"/>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LengthInSeconds" minOccurs="0"/>
                <xsd:element ref="ns3:MediaServiceOCR" minOccurs="0"/>
                <xsd:element ref="ns3:MediaServiceLocation"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72fc3d-5824-4eed-860b-7e7c7519bf05" elementFormDefault="qualified">
    <xsd:import namespace="http://schemas.microsoft.com/office/2006/documentManagement/types"/>
    <xsd:import namespace="http://schemas.microsoft.com/office/infopath/2007/PartnerControls"/>
    <xsd:element name="_dlc_DocId" ma:index="8" nillable="true" ma:displayName="Dokument-ID-verdi" ma:description="Verdien for dokument-IDen som er tilordnet elementet." ma:internalName="_dlc_DocId" ma:readOnly="true">
      <xsd:simpleType>
        <xsd:restriction base="dms:Text"/>
      </xsd:simpleType>
    </xsd:element>
    <xsd:element name="_dlc_DocIdUrl" ma:index="9" nillable="true" ma:displayName="Dokument-ID" ma:description="Fast kobling til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ings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8f4bc1c-ed48-4fcb-b598-28d4668fa6f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ternalName="MediaServiceLocation" ma:readOnly="true">
      <xsd:simpleType>
        <xsd:restriction base="dms:Text"/>
      </xsd:simpleType>
    </xsd:element>
    <xsd:element name="lcf76f155ced4ddcb4097134ff3c332f" ma:index="25" nillable="true" ma:taxonomy="true" ma:internalName="lcf76f155ced4ddcb4097134ff3c332f" ma:taxonomyFieldName="MediaServiceImageTags" ma:displayName="Bildemerkelapper" ma:readOnly="false" ma:fieldId="{5cf76f15-5ced-4ddc-b409-7134ff3c332f}" ma:taxonomyMulti="true" ma:sspId="b6c008dd-4eb8-4141-ba26-c97a8df262c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f54ffbf-ebe1-4f6a-a6e5-3e39ac491429" elementFormDefault="qualified">
    <xsd:import namespace="http://schemas.microsoft.com/office/2006/documentManagement/types"/>
    <xsd:import namespace="http://schemas.microsoft.com/office/infopath/2007/PartnerControls"/>
    <xsd:element name="TaxCatchAll" ma:index="26" nillable="true" ma:displayName="Taxonomy Catch All Column" ma:hidden="true" ma:list="{b9cf3b97-5928-4027-b89f-2bee2d8f8f87}" ma:internalName="TaxCatchAll" ma:showField="CatchAllData" ma:web="3972fc3d-5824-4eed-860b-7e7c7519bf0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56D182-AD34-448B-8DB2-6061DFB47B83}">
  <ds:schemaRefs>
    <ds:schemaRef ds:uri="http://schemas.microsoft.com/sharepoint/events"/>
  </ds:schemaRefs>
</ds:datastoreItem>
</file>

<file path=customXml/itemProps2.xml><?xml version="1.0" encoding="utf-8"?>
<ds:datastoreItem xmlns:ds="http://schemas.openxmlformats.org/officeDocument/2006/customXml" ds:itemID="{827B7AC8-3318-402F-8016-8C4606B322C7}">
  <ds:schemaRefs>
    <ds:schemaRef ds:uri="3972fc3d-5824-4eed-860b-7e7c7519bf05"/>
    <ds:schemaRef ds:uri="http://schemas.microsoft.com/office/2006/metadata/properties"/>
    <ds:schemaRef ds:uri="http://schemas.microsoft.com/office/infopath/2007/PartnerControls"/>
    <ds:schemaRef ds:uri="3f54ffbf-ebe1-4f6a-a6e5-3e39ac491429"/>
    <ds:schemaRef ds:uri="e8f4bc1c-ed48-4fcb-b598-28d4668fa6fc"/>
  </ds:schemaRefs>
</ds:datastoreItem>
</file>

<file path=customXml/itemProps3.xml><?xml version="1.0" encoding="utf-8"?>
<ds:datastoreItem xmlns:ds="http://schemas.openxmlformats.org/officeDocument/2006/customXml" ds:itemID="{9D991A07-CE8D-498F-8F5E-848B2BB093B5}">
  <ds:schemaRefs>
    <ds:schemaRef ds:uri="http://schemas.microsoft.com/sharepoint/v3/contenttype/forms"/>
  </ds:schemaRefs>
</ds:datastoreItem>
</file>

<file path=customXml/itemProps4.xml><?xml version="1.0" encoding="utf-8"?>
<ds:datastoreItem xmlns:ds="http://schemas.openxmlformats.org/officeDocument/2006/customXml" ds:itemID="{C56289EA-4840-4E80-8FD7-04855D9D99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72fc3d-5824-4eed-860b-7e7c7519bf05"/>
    <ds:schemaRef ds:uri="e8f4bc1c-ed48-4fcb-b598-28d4668fa6fc"/>
    <ds:schemaRef ds:uri="3f54ffbf-ebe1-4f6a-a6e5-3e39ac4914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Knif Kompetanse</Template>
  <TotalTime>1134</TotalTime>
  <Words>3233</Words>
  <Application>Microsoft Office PowerPoint</Application>
  <PresentationFormat>Widescreen</PresentationFormat>
  <Paragraphs>378</Paragraphs>
  <Slides>41</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41</vt:i4>
      </vt:variant>
    </vt:vector>
  </HeadingPairs>
  <TitlesOfParts>
    <vt:vector size="44" baseType="lpstr">
      <vt:lpstr>Arial</vt:lpstr>
      <vt:lpstr>Helvetica Neue</vt:lpstr>
      <vt:lpstr>Office-tema</vt:lpstr>
      <vt:lpstr>Årsavslutning for fellesråd og sokn i Den Norske Kirke</vt:lpstr>
      <vt:lpstr>Agenda</vt:lpstr>
      <vt:lpstr>Del 1</vt:lpstr>
      <vt:lpstr>Aktuelle lover/forskrifter/bestemmelser, forts.</vt:lpstr>
      <vt:lpstr>Aktuelle lover/forskrifter/bestemmelser, forts.</vt:lpstr>
      <vt:lpstr>Økonomiforskriften</vt:lpstr>
      <vt:lpstr>Ny økonomiforskrift i 2021</vt:lpstr>
      <vt:lpstr>Aktuelle begrep i økonomiforskriften</vt:lpstr>
      <vt:lpstr>Innhold økonomiforskriften</vt:lpstr>
      <vt:lpstr>Vedlegg økonomiforskriften</vt:lpstr>
      <vt:lpstr>Forberedelse til årsavslutning</vt:lpstr>
      <vt:lpstr>Forberedelse til årsavslutning, forts.</vt:lpstr>
      <vt:lpstr>Forberedelse til årsavslutning, forts.</vt:lpstr>
      <vt:lpstr>Forberedelse til årsavslutning, forts.</vt:lpstr>
      <vt:lpstr>Avslutningsposteringer (§17)</vt:lpstr>
      <vt:lpstr>Strykningsbestemmelsene, driftsregnskapet (§17)</vt:lpstr>
      <vt:lpstr>Strykningsbestemmelsene, investering (§17)</vt:lpstr>
      <vt:lpstr>Del 2</vt:lpstr>
      <vt:lpstr>Investeringsregnskap</vt:lpstr>
      <vt:lpstr>Hva er investeringer og hva er drift?</vt:lpstr>
      <vt:lpstr>Påkostning vs. vedlikehold (KRS nr. 4, punkt 3.3)</vt:lpstr>
      <vt:lpstr>Opptak av lån</vt:lpstr>
      <vt:lpstr>Bruk av lån, investeringsregnskapet (§17)</vt:lpstr>
      <vt:lpstr>Behandling av lån i regnskapet</vt:lpstr>
      <vt:lpstr>Behandling av lån i regnskapet, forts.</vt:lpstr>
      <vt:lpstr>Del 3</vt:lpstr>
      <vt:lpstr>Balansen</vt:lpstr>
      <vt:lpstr>Balansen, forts.</vt:lpstr>
      <vt:lpstr>Fond (egenkapital)</vt:lpstr>
      <vt:lpstr>Balansen, sammenhenger</vt:lpstr>
      <vt:lpstr>Grunnleggende sammenhenger</vt:lpstr>
      <vt:lpstr>Kapitalkonto</vt:lpstr>
      <vt:lpstr>Del 4</vt:lpstr>
      <vt:lpstr>Årsavslutning</vt:lpstr>
      <vt:lpstr>Noter til årsregnskapet (§16)</vt:lpstr>
      <vt:lpstr>Noter til årsregnskapet (§16), forts.</vt:lpstr>
      <vt:lpstr>Noter til årsregnskapet (§16), forts.</vt:lpstr>
      <vt:lpstr>Revisjon (§ 18)</vt:lpstr>
      <vt:lpstr>Behandling i menighetsråd / fellesråd</vt:lpstr>
      <vt:lpstr>Behandling i menighetsråd / fellesråd, forts.</vt:lpstr>
      <vt:lpstr>Lykke til med årsavslutningen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Jakob Berglund</dc:creator>
  <cp:lastModifiedBy>Anders Vedøy</cp:lastModifiedBy>
  <cp:revision>24</cp:revision>
  <dcterms:created xsi:type="dcterms:W3CDTF">2021-06-15T12:34:03Z</dcterms:created>
  <dcterms:modified xsi:type="dcterms:W3CDTF">2022-12-29T15:31:47Z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0x0101005E067DE5EFB69147BB4CD9F9571827D2</vt:lpwstr>
  </property>
  <property fmtid="{D5CDD505-2E9C-101B-9397-08002B2CF9AE}" pid="3" name="_dlc_DocIdItemGuid">
    <vt:lpwstr>a6b1ec4b-8bb3-4f6a-94f1-b3b4a12ae457</vt:lpwstr>
  </property>
</Properties>
</file>